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9" r:id="rId2"/>
    <p:sldId id="258" r:id="rId3"/>
    <p:sldId id="260" r:id="rId4"/>
    <p:sldId id="268" r:id="rId5"/>
    <p:sldId id="264" r:id="rId6"/>
    <p:sldId id="440" r:id="rId7"/>
    <p:sldId id="261" r:id="rId8"/>
    <p:sldId id="262" r:id="rId9"/>
    <p:sldId id="439" r:id="rId10"/>
    <p:sldId id="433" r:id="rId11"/>
    <p:sldId id="425" r:id="rId12"/>
    <p:sldId id="426" r:id="rId13"/>
    <p:sldId id="434" r:id="rId14"/>
    <p:sldId id="428" r:id="rId15"/>
    <p:sldId id="269" r:id="rId16"/>
    <p:sldId id="406" r:id="rId17"/>
    <p:sldId id="431" r:id="rId18"/>
    <p:sldId id="438" r:id="rId19"/>
    <p:sldId id="270" r:id="rId20"/>
    <p:sldId id="271" r:id="rId21"/>
    <p:sldId id="272" r:id="rId22"/>
    <p:sldId id="437" r:id="rId23"/>
    <p:sldId id="43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97D5E2-CF41-4138-9964-DF8BA13712A7}" v="18" dt="2023-06-05T03:37:56.8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78912" autoAdjust="0"/>
  </p:normalViewPr>
  <p:slideViewPr>
    <p:cSldViewPr snapToGrid="0">
      <p:cViewPr varScale="1">
        <p:scale>
          <a:sx n="100" d="100"/>
          <a:sy n="100" d="100"/>
        </p:scale>
        <p:origin x="145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rrero, Francisco J" userId="6932753a-0454-4599-8934-90d573510db2" providerId="ADAL" clId="{3B97D5E2-CF41-4138-9964-DF8BA13712A7}"/>
    <pc:docChg chg="custSel addSld modSld sldOrd">
      <pc:chgData name="Guerrero, Francisco J" userId="6932753a-0454-4599-8934-90d573510db2" providerId="ADAL" clId="{3B97D5E2-CF41-4138-9964-DF8BA13712A7}" dt="2023-06-05T03:41:17.242" v="142" actId="1037"/>
      <pc:docMkLst>
        <pc:docMk/>
      </pc:docMkLst>
      <pc:sldChg chg="modSp mod">
        <pc:chgData name="Guerrero, Francisco J" userId="6932753a-0454-4599-8934-90d573510db2" providerId="ADAL" clId="{3B97D5E2-CF41-4138-9964-DF8BA13712A7}" dt="2023-06-05T03:34:56.541" v="79" actId="113"/>
        <pc:sldMkLst>
          <pc:docMk/>
          <pc:sldMk cId="2872105559" sldId="258"/>
        </pc:sldMkLst>
        <pc:spChg chg="mod">
          <ac:chgData name="Guerrero, Francisco J" userId="6932753a-0454-4599-8934-90d573510db2" providerId="ADAL" clId="{3B97D5E2-CF41-4138-9964-DF8BA13712A7}" dt="2023-06-05T03:34:51.740" v="78" actId="113"/>
          <ac:spMkLst>
            <pc:docMk/>
            <pc:sldMk cId="2872105559" sldId="258"/>
            <ac:spMk id="15" creationId="{160D71C2-F198-3A58-7A61-1012A6C7066B}"/>
          </ac:spMkLst>
        </pc:spChg>
        <pc:spChg chg="mod">
          <ac:chgData name="Guerrero, Francisco J" userId="6932753a-0454-4599-8934-90d573510db2" providerId="ADAL" clId="{3B97D5E2-CF41-4138-9964-DF8BA13712A7}" dt="2023-06-05T03:34:39.037" v="75" actId="113"/>
          <ac:spMkLst>
            <pc:docMk/>
            <pc:sldMk cId="2872105559" sldId="258"/>
            <ac:spMk id="16" creationId="{79F9CF9B-57A1-ABF7-3D61-45B8F9ACE42E}"/>
          </ac:spMkLst>
        </pc:spChg>
        <pc:spChg chg="mod">
          <ac:chgData name="Guerrero, Francisco J" userId="6932753a-0454-4599-8934-90d573510db2" providerId="ADAL" clId="{3B97D5E2-CF41-4138-9964-DF8BA13712A7}" dt="2023-06-05T03:34:56.541" v="79" actId="113"/>
          <ac:spMkLst>
            <pc:docMk/>
            <pc:sldMk cId="2872105559" sldId="258"/>
            <ac:spMk id="17" creationId="{29D12E44-8052-CB45-ACAC-F9491E8D3FC6}"/>
          </ac:spMkLst>
        </pc:spChg>
        <pc:spChg chg="mod">
          <ac:chgData name="Guerrero, Francisco J" userId="6932753a-0454-4599-8934-90d573510db2" providerId="ADAL" clId="{3B97D5E2-CF41-4138-9964-DF8BA13712A7}" dt="2023-06-05T03:34:33.228" v="74" actId="113"/>
          <ac:spMkLst>
            <pc:docMk/>
            <pc:sldMk cId="2872105559" sldId="258"/>
            <ac:spMk id="18" creationId="{276D471D-5E81-6829-BF2F-47044D87A7FB}"/>
          </ac:spMkLst>
        </pc:spChg>
        <pc:spChg chg="mod">
          <ac:chgData name="Guerrero, Francisco J" userId="6932753a-0454-4599-8934-90d573510db2" providerId="ADAL" clId="{3B97D5E2-CF41-4138-9964-DF8BA13712A7}" dt="2023-06-05T03:34:46.981" v="77" actId="113"/>
          <ac:spMkLst>
            <pc:docMk/>
            <pc:sldMk cId="2872105559" sldId="258"/>
            <ac:spMk id="19" creationId="{DC3023C5-FFD4-8461-6832-5C30B2599C36}"/>
          </ac:spMkLst>
        </pc:spChg>
        <pc:spChg chg="mod">
          <ac:chgData name="Guerrero, Francisco J" userId="6932753a-0454-4599-8934-90d573510db2" providerId="ADAL" clId="{3B97D5E2-CF41-4138-9964-DF8BA13712A7}" dt="2023-06-05T03:34:43.542" v="76" actId="113"/>
          <ac:spMkLst>
            <pc:docMk/>
            <pc:sldMk cId="2872105559" sldId="258"/>
            <ac:spMk id="20" creationId="{5036EE83-EB5F-4B72-1F32-99E35FC057BC}"/>
          </ac:spMkLst>
        </pc:spChg>
      </pc:sldChg>
      <pc:sldChg chg="ord">
        <pc:chgData name="Guerrero, Francisco J" userId="6932753a-0454-4599-8934-90d573510db2" providerId="ADAL" clId="{3B97D5E2-CF41-4138-9964-DF8BA13712A7}" dt="2023-06-04T23:22:36.075" v="73"/>
        <pc:sldMkLst>
          <pc:docMk/>
          <pc:sldMk cId="1679000420" sldId="264"/>
        </pc:sldMkLst>
      </pc:sldChg>
      <pc:sldChg chg="ord">
        <pc:chgData name="Guerrero, Francisco J" userId="6932753a-0454-4599-8934-90d573510db2" providerId="ADAL" clId="{3B97D5E2-CF41-4138-9964-DF8BA13712A7}" dt="2023-06-04T23:22:26.934" v="71"/>
        <pc:sldMkLst>
          <pc:docMk/>
          <pc:sldMk cId="569563993" sldId="268"/>
        </pc:sldMkLst>
      </pc:sldChg>
      <pc:sldChg chg="addSp delSp modSp new mod">
        <pc:chgData name="Guerrero, Francisco J" userId="6932753a-0454-4599-8934-90d573510db2" providerId="ADAL" clId="{3B97D5E2-CF41-4138-9964-DF8BA13712A7}" dt="2023-06-04T23:22:01.947" v="69" actId="478"/>
        <pc:sldMkLst>
          <pc:docMk/>
          <pc:sldMk cId="4031972861" sldId="439"/>
        </pc:sldMkLst>
        <pc:spChg chg="del">
          <ac:chgData name="Guerrero, Francisco J" userId="6932753a-0454-4599-8934-90d573510db2" providerId="ADAL" clId="{3B97D5E2-CF41-4138-9964-DF8BA13712A7}" dt="2023-06-04T23:17:56.546" v="2" actId="478"/>
          <ac:spMkLst>
            <pc:docMk/>
            <pc:sldMk cId="4031972861" sldId="439"/>
            <ac:spMk id="2" creationId="{44758044-1C9C-414A-9951-4535A9E1EFCF}"/>
          </ac:spMkLst>
        </pc:spChg>
        <pc:spChg chg="del">
          <ac:chgData name="Guerrero, Francisco J" userId="6932753a-0454-4599-8934-90d573510db2" providerId="ADAL" clId="{3B97D5E2-CF41-4138-9964-DF8BA13712A7}" dt="2023-06-04T23:17:55.106" v="1" actId="478"/>
          <ac:spMkLst>
            <pc:docMk/>
            <pc:sldMk cId="4031972861" sldId="439"/>
            <ac:spMk id="3" creationId="{B3D41BF8-54E2-A386-AEE4-6E1BD48F17BE}"/>
          </ac:spMkLst>
        </pc:spChg>
        <pc:spChg chg="add del mod">
          <ac:chgData name="Guerrero, Francisco J" userId="6932753a-0454-4599-8934-90d573510db2" providerId="ADAL" clId="{3B97D5E2-CF41-4138-9964-DF8BA13712A7}" dt="2023-06-04T23:22:01.947" v="69" actId="478"/>
          <ac:spMkLst>
            <pc:docMk/>
            <pc:sldMk cId="4031972861" sldId="439"/>
            <ac:spMk id="6" creationId="{854AD9CE-97DB-C9FE-2C67-1BEFDA6B53D5}"/>
          </ac:spMkLst>
        </pc:spChg>
        <pc:picChg chg="add mod">
          <ac:chgData name="Guerrero, Francisco J" userId="6932753a-0454-4599-8934-90d573510db2" providerId="ADAL" clId="{3B97D5E2-CF41-4138-9964-DF8BA13712A7}" dt="2023-06-04T23:17:57.386" v="3"/>
          <ac:picMkLst>
            <pc:docMk/>
            <pc:sldMk cId="4031972861" sldId="439"/>
            <ac:picMk id="4" creationId="{88476E3A-3C55-51C5-76D8-B46769650267}"/>
          </ac:picMkLst>
        </pc:picChg>
        <pc:picChg chg="add mod modCrop">
          <ac:chgData name="Guerrero, Francisco J" userId="6932753a-0454-4599-8934-90d573510db2" providerId="ADAL" clId="{3B97D5E2-CF41-4138-9964-DF8BA13712A7}" dt="2023-06-04T23:20:58.205" v="63"/>
          <ac:picMkLst>
            <pc:docMk/>
            <pc:sldMk cId="4031972861" sldId="439"/>
            <ac:picMk id="5" creationId="{631BAD15-5A01-DDF7-D42F-2A036DD716BF}"/>
          </ac:picMkLst>
        </pc:picChg>
      </pc:sldChg>
      <pc:sldChg chg="addSp delSp modSp new mod">
        <pc:chgData name="Guerrero, Francisco J" userId="6932753a-0454-4599-8934-90d573510db2" providerId="ADAL" clId="{3B97D5E2-CF41-4138-9964-DF8BA13712A7}" dt="2023-06-05T03:41:17.242" v="142" actId="1037"/>
        <pc:sldMkLst>
          <pc:docMk/>
          <pc:sldMk cId="3491221905" sldId="440"/>
        </pc:sldMkLst>
        <pc:spChg chg="del">
          <ac:chgData name="Guerrero, Francisco J" userId="6932753a-0454-4599-8934-90d573510db2" providerId="ADAL" clId="{3B97D5E2-CF41-4138-9964-DF8BA13712A7}" dt="2023-06-05T03:37:56.812" v="81" actId="931"/>
          <ac:spMkLst>
            <pc:docMk/>
            <pc:sldMk cId="3491221905" sldId="440"/>
            <ac:spMk id="3" creationId="{36AE3F89-1C6E-A50B-87A1-C255D848FEAC}"/>
          </ac:spMkLst>
        </pc:spChg>
        <pc:picChg chg="add mod modCrop">
          <ac:chgData name="Guerrero, Francisco J" userId="6932753a-0454-4599-8934-90d573510db2" providerId="ADAL" clId="{3B97D5E2-CF41-4138-9964-DF8BA13712A7}" dt="2023-06-05T03:41:10.499" v="116" actId="1037"/>
          <ac:picMkLst>
            <pc:docMk/>
            <pc:sldMk cId="3491221905" sldId="440"/>
            <ac:picMk id="5" creationId="{FF7B16BD-18C3-93C5-F557-82AC2480EF4E}"/>
          </ac:picMkLst>
        </pc:picChg>
        <pc:picChg chg="add mod modCrop">
          <ac:chgData name="Guerrero, Francisco J" userId="6932753a-0454-4599-8934-90d573510db2" providerId="ADAL" clId="{3B97D5E2-CF41-4138-9964-DF8BA13712A7}" dt="2023-06-05T03:41:17.242" v="142" actId="1037"/>
          <ac:picMkLst>
            <pc:docMk/>
            <pc:sldMk cId="3491221905" sldId="440"/>
            <ac:picMk id="7" creationId="{6358EA55-95B0-E829-ED64-4842E829F3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FA97-CE88-4754-8F7C-C04BC938B040}" type="datetimeFigureOut">
              <a:rPr lang="en-US" smtClean="0"/>
              <a:t>6/6/23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D0829B-4E3B-40B5-A150-EB152D878796}" type="slidenum">
              <a:rPr lang="en-US" smtClean="0"/>
              <a:t>‹#›</a:t>
            </a:fld>
            <a:endParaRPr lang="en-US"/>
          </a:p>
        </p:txBody>
      </p:sp>
    </p:spTree>
    <p:extLst>
      <p:ext uri="{BB962C8B-B14F-4D97-AF65-F5344CB8AC3E}">
        <p14:creationId xmlns:p14="http://schemas.microsoft.com/office/powerpoint/2010/main" val="406383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2</a:t>
            </a:fld>
            <a:endParaRPr lang="en-US"/>
          </a:p>
        </p:txBody>
      </p:sp>
    </p:spTree>
    <p:extLst>
      <p:ext uri="{BB962C8B-B14F-4D97-AF65-F5344CB8AC3E}">
        <p14:creationId xmlns:p14="http://schemas.microsoft.com/office/powerpoint/2010/main" val="3603861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4</a:t>
            </a:fld>
            <a:endParaRPr lang="en-US"/>
          </a:p>
        </p:txBody>
      </p:sp>
    </p:spTree>
    <p:extLst>
      <p:ext uri="{BB962C8B-B14F-4D97-AF65-F5344CB8AC3E}">
        <p14:creationId xmlns:p14="http://schemas.microsoft.com/office/powerpoint/2010/main" val="390619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9</a:t>
            </a:fld>
            <a:endParaRPr lang="en-US"/>
          </a:p>
        </p:txBody>
      </p:sp>
    </p:spTree>
    <p:extLst>
      <p:ext uri="{BB962C8B-B14F-4D97-AF65-F5344CB8AC3E}">
        <p14:creationId xmlns:p14="http://schemas.microsoft.com/office/powerpoint/2010/main" val="66710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10</a:t>
            </a:fld>
            <a:endParaRPr lang="en-US"/>
          </a:p>
        </p:txBody>
      </p:sp>
    </p:spTree>
    <p:extLst>
      <p:ext uri="{BB962C8B-B14F-4D97-AF65-F5344CB8AC3E}">
        <p14:creationId xmlns:p14="http://schemas.microsoft.com/office/powerpoint/2010/main" val="87846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also created a GitHub repository and a Group library in Zotero with unlimited storage for every collaborator to contribute with papers and citable technical documents. </a:t>
            </a:r>
          </a:p>
        </p:txBody>
      </p:sp>
      <p:sp>
        <p:nvSpPr>
          <p:cNvPr id="4" name="Slide Number Placeholder 3"/>
          <p:cNvSpPr>
            <a:spLocks noGrp="1"/>
          </p:cNvSpPr>
          <p:nvPr>
            <p:ph type="sldNum" sz="quarter" idx="5"/>
          </p:nvPr>
        </p:nvSpPr>
        <p:spPr/>
        <p:txBody>
          <a:bodyPr/>
          <a:lstStyle/>
          <a:p>
            <a:fld id="{710104DB-87CA-D64F-AB86-DB2520DDF5D7}" type="slidenum">
              <a:rPr lang="en-US" smtClean="0"/>
              <a:t>17</a:t>
            </a:fld>
            <a:endParaRPr lang="en-US"/>
          </a:p>
        </p:txBody>
      </p:sp>
    </p:spTree>
    <p:extLst>
      <p:ext uri="{BB962C8B-B14F-4D97-AF65-F5344CB8AC3E}">
        <p14:creationId xmlns:p14="http://schemas.microsoft.com/office/powerpoint/2010/main" val="396164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1177-6C32-1CFC-396F-D22490783A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096C35-B344-D3CB-05BF-8B25706D73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B0807B-6700-153E-02A2-A67F37937A58}"/>
              </a:ext>
            </a:extLst>
          </p:cNvPr>
          <p:cNvSpPr>
            <a:spLocks noGrp="1"/>
          </p:cNvSpPr>
          <p:nvPr>
            <p:ph type="dt" sz="half" idx="10"/>
          </p:nvPr>
        </p:nvSpPr>
        <p:spPr/>
        <p:txBody>
          <a:bodyPr/>
          <a:lstStyle/>
          <a:p>
            <a:fld id="{E1C17906-0DF2-4B03-A49B-826DE23A7909}" type="datetimeFigureOut">
              <a:rPr lang="en-US" smtClean="0"/>
              <a:t>6/6/23</a:t>
            </a:fld>
            <a:endParaRPr lang="en-US"/>
          </a:p>
        </p:txBody>
      </p:sp>
      <p:sp>
        <p:nvSpPr>
          <p:cNvPr id="5" name="Footer Placeholder 4">
            <a:extLst>
              <a:ext uri="{FF2B5EF4-FFF2-40B4-BE49-F238E27FC236}">
                <a16:creationId xmlns:a16="http://schemas.microsoft.com/office/drawing/2014/main" id="{FD3EA300-B4F8-76C8-C47E-B96A642B6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0DE09-D77B-ED87-A69C-A55657C37F4E}"/>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3697974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7287-0C93-A07D-BA85-36FB1C40A9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2ECE6B-EFC5-B9EA-760F-2296F93D3B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E9B46-20D7-30FD-7428-4F2CFFBD29D1}"/>
              </a:ext>
            </a:extLst>
          </p:cNvPr>
          <p:cNvSpPr>
            <a:spLocks noGrp="1"/>
          </p:cNvSpPr>
          <p:nvPr>
            <p:ph type="dt" sz="half" idx="10"/>
          </p:nvPr>
        </p:nvSpPr>
        <p:spPr/>
        <p:txBody>
          <a:bodyPr/>
          <a:lstStyle/>
          <a:p>
            <a:fld id="{E1C17906-0DF2-4B03-A49B-826DE23A7909}" type="datetimeFigureOut">
              <a:rPr lang="en-US" smtClean="0"/>
              <a:t>6/6/23</a:t>
            </a:fld>
            <a:endParaRPr lang="en-US"/>
          </a:p>
        </p:txBody>
      </p:sp>
      <p:sp>
        <p:nvSpPr>
          <p:cNvPr id="5" name="Footer Placeholder 4">
            <a:extLst>
              <a:ext uri="{FF2B5EF4-FFF2-40B4-BE49-F238E27FC236}">
                <a16:creationId xmlns:a16="http://schemas.microsoft.com/office/drawing/2014/main" id="{8D72824D-24E5-99E9-E7D7-390A0173D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05F1A-F1B4-18E4-0815-31F7621F03F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83844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57BDBC-719C-2320-5E2C-0178621CD2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638C9F-25A2-DBFA-635F-B4D6CC26CB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F8F4-8235-D1DE-92E3-E06AE93F7363}"/>
              </a:ext>
            </a:extLst>
          </p:cNvPr>
          <p:cNvSpPr>
            <a:spLocks noGrp="1"/>
          </p:cNvSpPr>
          <p:nvPr>
            <p:ph type="dt" sz="half" idx="10"/>
          </p:nvPr>
        </p:nvSpPr>
        <p:spPr/>
        <p:txBody>
          <a:bodyPr/>
          <a:lstStyle/>
          <a:p>
            <a:fld id="{E1C17906-0DF2-4B03-A49B-826DE23A7909}" type="datetimeFigureOut">
              <a:rPr lang="en-US" smtClean="0"/>
              <a:t>6/6/23</a:t>
            </a:fld>
            <a:endParaRPr lang="en-US"/>
          </a:p>
        </p:txBody>
      </p:sp>
      <p:sp>
        <p:nvSpPr>
          <p:cNvPr id="5" name="Footer Placeholder 4">
            <a:extLst>
              <a:ext uri="{FF2B5EF4-FFF2-40B4-BE49-F238E27FC236}">
                <a16:creationId xmlns:a16="http://schemas.microsoft.com/office/drawing/2014/main" id="{8F3DE960-1CE2-4DC5-1A6F-C3EC29E29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C4B91-5056-3673-FB86-6CFBCB6B2D1A}"/>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362911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6/6/23</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197002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3213-BF09-F961-F4A4-810B8B8D5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C8F524-B187-DA77-C62B-DF5DE58E65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07631-28C9-5F8B-9548-CD79F2BBFC2D}"/>
              </a:ext>
            </a:extLst>
          </p:cNvPr>
          <p:cNvSpPr>
            <a:spLocks noGrp="1"/>
          </p:cNvSpPr>
          <p:nvPr>
            <p:ph type="dt" sz="half" idx="10"/>
          </p:nvPr>
        </p:nvSpPr>
        <p:spPr/>
        <p:txBody>
          <a:bodyPr/>
          <a:lstStyle/>
          <a:p>
            <a:fld id="{E1C17906-0DF2-4B03-A49B-826DE23A7909}" type="datetimeFigureOut">
              <a:rPr lang="en-US" smtClean="0"/>
              <a:t>6/6/23</a:t>
            </a:fld>
            <a:endParaRPr lang="en-US"/>
          </a:p>
        </p:txBody>
      </p:sp>
      <p:sp>
        <p:nvSpPr>
          <p:cNvPr id="5" name="Footer Placeholder 4">
            <a:extLst>
              <a:ext uri="{FF2B5EF4-FFF2-40B4-BE49-F238E27FC236}">
                <a16:creationId xmlns:a16="http://schemas.microsoft.com/office/drawing/2014/main" id="{27F23024-204C-B45E-74F9-2CD911BC3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1D787-D99F-E79E-C13D-BD56B967997A}"/>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17174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FA0E-002B-7053-8987-F0DD600C1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99F6E7-C967-04FD-CE26-DC6CBB1E2B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8007BF-F857-7F22-1B2B-4A3A096364BA}"/>
              </a:ext>
            </a:extLst>
          </p:cNvPr>
          <p:cNvSpPr>
            <a:spLocks noGrp="1"/>
          </p:cNvSpPr>
          <p:nvPr>
            <p:ph type="dt" sz="half" idx="10"/>
          </p:nvPr>
        </p:nvSpPr>
        <p:spPr/>
        <p:txBody>
          <a:bodyPr/>
          <a:lstStyle/>
          <a:p>
            <a:fld id="{E1C17906-0DF2-4B03-A49B-826DE23A7909}" type="datetimeFigureOut">
              <a:rPr lang="en-US" smtClean="0"/>
              <a:t>6/6/23</a:t>
            </a:fld>
            <a:endParaRPr lang="en-US"/>
          </a:p>
        </p:txBody>
      </p:sp>
      <p:sp>
        <p:nvSpPr>
          <p:cNvPr id="5" name="Footer Placeholder 4">
            <a:extLst>
              <a:ext uri="{FF2B5EF4-FFF2-40B4-BE49-F238E27FC236}">
                <a16:creationId xmlns:a16="http://schemas.microsoft.com/office/drawing/2014/main" id="{8C5CD3A9-576E-AD1B-0484-E3912806B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6AEEA-3209-436E-32F2-84BC58F7FE3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109170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9C2C-6F68-2A1B-4E9B-B4D8ABF90C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B592B-C054-77EA-9751-24C0C625F9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B17200-6E3F-8247-7FB4-90CF5F679C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EC6BFC-1170-709A-6974-9523FF3C7676}"/>
              </a:ext>
            </a:extLst>
          </p:cNvPr>
          <p:cNvSpPr>
            <a:spLocks noGrp="1"/>
          </p:cNvSpPr>
          <p:nvPr>
            <p:ph type="dt" sz="half" idx="10"/>
          </p:nvPr>
        </p:nvSpPr>
        <p:spPr/>
        <p:txBody>
          <a:bodyPr/>
          <a:lstStyle/>
          <a:p>
            <a:fld id="{E1C17906-0DF2-4B03-A49B-826DE23A7909}" type="datetimeFigureOut">
              <a:rPr lang="en-US" smtClean="0"/>
              <a:t>6/6/23</a:t>
            </a:fld>
            <a:endParaRPr lang="en-US"/>
          </a:p>
        </p:txBody>
      </p:sp>
      <p:sp>
        <p:nvSpPr>
          <p:cNvPr id="6" name="Footer Placeholder 5">
            <a:extLst>
              <a:ext uri="{FF2B5EF4-FFF2-40B4-BE49-F238E27FC236}">
                <a16:creationId xmlns:a16="http://schemas.microsoft.com/office/drawing/2014/main" id="{9A1D4B8E-671E-29AF-636F-CC9338E8F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6C297-E01A-467D-F795-6582533F069C}"/>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31068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ECFE-2C53-ECA2-EFC7-A9AD743102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CF4537-22C1-BB8D-5F42-8A2D1457C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24637B-8DF3-1CC5-DB45-4B434F0D5F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96491-6151-B93C-B5EA-B99C45BD4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339B19-6685-5B9A-E962-026604653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58D602-E0D4-1520-B542-4F3307776FF1}"/>
              </a:ext>
            </a:extLst>
          </p:cNvPr>
          <p:cNvSpPr>
            <a:spLocks noGrp="1"/>
          </p:cNvSpPr>
          <p:nvPr>
            <p:ph type="dt" sz="half" idx="10"/>
          </p:nvPr>
        </p:nvSpPr>
        <p:spPr/>
        <p:txBody>
          <a:bodyPr/>
          <a:lstStyle/>
          <a:p>
            <a:fld id="{E1C17906-0DF2-4B03-A49B-826DE23A7909}" type="datetimeFigureOut">
              <a:rPr lang="en-US" smtClean="0"/>
              <a:t>6/6/23</a:t>
            </a:fld>
            <a:endParaRPr lang="en-US"/>
          </a:p>
        </p:txBody>
      </p:sp>
      <p:sp>
        <p:nvSpPr>
          <p:cNvPr id="8" name="Footer Placeholder 7">
            <a:extLst>
              <a:ext uri="{FF2B5EF4-FFF2-40B4-BE49-F238E27FC236}">
                <a16:creationId xmlns:a16="http://schemas.microsoft.com/office/drawing/2014/main" id="{9677D6E2-2CA8-9EC7-FF71-382168A7B5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3EA860-937B-C5AD-E2A0-FBD4B5D90103}"/>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338534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6967-2106-D323-5E5E-45AEFAB51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E5ECBD-FC85-055B-7983-324C485502F5}"/>
              </a:ext>
            </a:extLst>
          </p:cNvPr>
          <p:cNvSpPr>
            <a:spLocks noGrp="1"/>
          </p:cNvSpPr>
          <p:nvPr>
            <p:ph type="dt" sz="half" idx="10"/>
          </p:nvPr>
        </p:nvSpPr>
        <p:spPr/>
        <p:txBody>
          <a:bodyPr/>
          <a:lstStyle/>
          <a:p>
            <a:fld id="{E1C17906-0DF2-4B03-A49B-826DE23A7909}" type="datetimeFigureOut">
              <a:rPr lang="en-US" smtClean="0"/>
              <a:t>6/6/23</a:t>
            </a:fld>
            <a:endParaRPr lang="en-US"/>
          </a:p>
        </p:txBody>
      </p:sp>
      <p:sp>
        <p:nvSpPr>
          <p:cNvPr id="4" name="Footer Placeholder 3">
            <a:extLst>
              <a:ext uri="{FF2B5EF4-FFF2-40B4-BE49-F238E27FC236}">
                <a16:creationId xmlns:a16="http://schemas.microsoft.com/office/drawing/2014/main" id="{049076F9-C40F-EDF7-9635-C2E02B197D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90609E-A423-0038-D2D8-C89E31C4D6EF}"/>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604125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6B4F1B-496C-A9ED-4F11-81ABC217B293}"/>
              </a:ext>
            </a:extLst>
          </p:cNvPr>
          <p:cNvSpPr>
            <a:spLocks noGrp="1"/>
          </p:cNvSpPr>
          <p:nvPr>
            <p:ph type="dt" sz="half" idx="10"/>
          </p:nvPr>
        </p:nvSpPr>
        <p:spPr/>
        <p:txBody>
          <a:bodyPr/>
          <a:lstStyle/>
          <a:p>
            <a:fld id="{E1C17906-0DF2-4B03-A49B-826DE23A7909}" type="datetimeFigureOut">
              <a:rPr lang="en-US" smtClean="0"/>
              <a:t>6/6/23</a:t>
            </a:fld>
            <a:endParaRPr lang="en-US"/>
          </a:p>
        </p:txBody>
      </p:sp>
      <p:sp>
        <p:nvSpPr>
          <p:cNvPr id="3" name="Footer Placeholder 2">
            <a:extLst>
              <a:ext uri="{FF2B5EF4-FFF2-40B4-BE49-F238E27FC236}">
                <a16:creationId xmlns:a16="http://schemas.microsoft.com/office/drawing/2014/main" id="{DD3D1FDB-5D1C-AD25-06D9-A3F38B68D3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A266D4-322B-305F-BCF9-AF943DDA503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84201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1EA9-B839-8DDD-ED7C-B4CC26224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DF9A55-41CE-9427-AC30-B4134508A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E251D-9118-29FA-68A2-CA24EB8E5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FC1E6-B2BF-CB56-4CEF-0A6EAA63A732}"/>
              </a:ext>
            </a:extLst>
          </p:cNvPr>
          <p:cNvSpPr>
            <a:spLocks noGrp="1"/>
          </p:cNvSpPr>
          <p:nvPr>
            <p:ph type="dt" sz="half" idx="10"/>
          </p:nvPr>
        </p:nvSpPr>
        <p:spPr/>
        <p:txBody>
          <a:bodyPr/>
          <a:lstStyle/>
          <a:p>
            <a:fld id="{E1C17906-0DF2-4B03-A49B-826DE23A7909}" type="datetimeFigureOut">
              <a:rPr lang="en-US" smtClean="0"/>
              <a:t>6/6/23</a:t>
            </a:fld>
            <a:endParaRPr lang="en-US"/>
          </a:p>
        </p:txBody>
      </p:sp>
      <p:sp>
        <p:nvSpPr>
          <p:cNvPr id="6" name="Footer Placeholder 5">
            <a:extLst>
              <a:ext uri="{FF2B5EF4-FFF2-40B4-BE49-F238E27FC236}">
                <a16:creationId xmlns:a16="http://schemas.microsoft.com/office/drawing/2014/main" id="{381C0E23-0E8F-037E-A4EC-3953B4425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B5256-A35F-69F7-2553-CAB9080AF111}"/>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299814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7770-9738-A935-4D07-6913E10E7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0BEBF-69D0-943A-9B27-C492F7E20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CD9D99-C21A-C0ED-F00E-F7A16C85B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A4624-084A-3AB8-01AC-E70010AC76F1}"/>
              </a:ext>
            </a:extLst>
          </p:cNvPr>
          <p:cNvSpPr>
            <a:spLocks noGrp="1"/>
          </p:cNvSpPr>
          <p:nvPr>
            <p:ph type="dt" sz="half" idx="10"/>
          </p:nvPr>
        </p:nvSpPr>
        <p:spPr/>
        <p:txBody>
          <a:bodyPr/>
          <a:lstStyle/>
          <a:p>
            <a:fld id="{E1C17906-0DF2-4B03-A49B-826DE23A7909}" type="datetimeFigureOut">
              <a:rPr lang="en-US" smtClean="0"/>
              <a:t>6/6/23</a:t>
            </a:fld>
            <a:endParaRPr lang="en-US"/>
          </a:p>
        </p:txBody>
      </p:sp>
      <p:sp>
        <p:nvSpPr>
          <p:cNvPr id="6" name="Footer Placeholder 5">
            <a:extLst>
              <a:ext uri="{FF2B5EF4-FFF2-40B4-BE49-F238E27FC236}">
                <a16:creationId xmlns:a16="http://schemas.microsoft.com/office/drawing/2014/main" id="{F92893AB-8D06-08AF-B339-E577351E1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FFBB59-4BCF-61D7-A19B-60A5626A004F}"/>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67636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3D498B-4414-D1BE-4BEB-70C25A3DA8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22FB2C-74E3-7DD9-2BC5-B3793C392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78C49-B382-1CE6-A104-030D8B4ACD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17906-0DF2-4B03-A49B-826DE23A7909}" type="datetimeFigureOut">
              <a:rPr lang="en-US" smtClean="0"/>
              <a:t>6/6/23</a:t>
            </a:fld>
            <a:endParaRPr lang="en-US"/>
          </a:p>
        </p:txBody>
      </p:sp>
      <p:sp>
        <p:nvSpPr>
          <p:cNvPr id="5" name="Footer Placeholder 4">
            <a:extLst>
              <a:ext uri="{FF2B5EF4-FFF2-40B4-BE49-F238E27FC236}">
                <a16:creationId xmlns:a16="http://schemas.microsoft.com/office/drawing/2014/main" id="{A507B869-96F8-2150-442F-2F20E49CF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FCB3C0-EC2E-9BB6-4107-741446A55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32F1E-E385-4FC7-95B4-6627E7C31A82}" type="slidenum">
              <a:rPr lang="en-US" smtClean="0"/>
              <a:t>‹#›</a:t>
            </a:fld>
            <a:endParaRPr lang="en-US"/>
          </a:p>
        </p:txBody>
      </p:sp>
    </p:spTree>
    <p:extLst>
      <p:ext uri="{BB962C8B-B14F-4D97-AF65-F5344CB8AC3E}">
        <p14:creationId xmlns:p14="http://schemas.microsoft.com/office/powerpoint/2010/main" val="18736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466007-BD3F-CA14-B519-710DD138C683}"/>
              </a:ext>
            </a:extLst>
          </p:cNvPr>
          <p:cNvPicPr>
            <a:picLocks noChangeAspect="1"/>
          </p:cNvPicPr>
          <p:nvPr/>
        </p:nvPicPr>
        <p:blipFill rotWithShape="1">
          <a:blip r:embed="rId2"/>
          <a:srcRect t="25891" b="31962"/>
          <a:stretch/>
        </p:blipFill>
        <p:spPr>
          <a:xfrm>
            <a:off x="-1" y="1"/>
            <a:ext cx="12213429" cy="6858000"/>
          </a:xfrm>
          <a:prstGeom prst="rect">
            <a:avLst/>
          </a:prstGeom>
        </p:spPr>
      </p:pic>
    </p:spTree>
    <p:extLst>
      <p:ext uri="{BB962C8B-B14F-4D97-AF65-F5344CB8AC3E}">
        <p14:creationId xmlns:p14="http://schemas.microsoft.com/office/powerpoint/2010/main" val="17318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85C21-F2F4-4DED-AB2B-EB90F2E25B8D}"/>
              </a:ext>
            </a:extLst>
          </p:cNvPr>
          <p:cNvSpPr>
            <a:spLocks noGrp="1"/>
          </p:cNvSpPr>
          <p:nvPr>
            <p:ph type="sldNum" sz="quarter" idx="12"/>
          </p:nvPr>
        </p:nvSpPr>
        <p:spPr/>
        <p:txBody>
          <a:bodyPr/>
          <a:lstStyle/>
          <a:p>
            <a:fld id="{FE7A4BB3-E848-5A44-82DF-322201952CD8}" type="slidenum">
              <a:rPr lang="en-US" smtClean="0"/>
              <a:pPr/>
              <a:t>10</a:t>
            </a:fld>
            <a:endParaRPr lang="en-US"/>
          </a:p>
        </p:txBody>
      </p:sp>
      <p:sp>
        <p:nvSpPr>
          <p:cNvPr id="3" name="Title 2">
            <a:extLst>
              <a:ext uri="{FF2B5EF4-FFF2-40B4-BE49-F238E27FC236}">
                <a16:creationId xmlns:a16="http://schemas.microsoft.com/office/drawing/2014/main" id="{111F2C23-A9BE-4646-B2CC-A21F37FBD43C}"/>
              </a:ext>
            </a:extLst>
          </p:cNvPr>
          <p:cNvSpPr>
            <a:spLocks noGrp="1"/>
          </p:cNvSpPr>
          <p:nvPr>
            <p:ph type="title"/>
          </p:nvPr>
        </p:nvSpPr>
        <p:spPr>
          <a:xfrm>
            <a:off x="2451100" y="225778"/>
            <a:ext cx="9144000" cy="1092483"/>
          </a:xfrm>
        </p:spPr>
        <p:txBody>
          <a:bodyPr/>
          <a:lstStyle/>
          <a:p>
            <a:r>
              <a:rPr lang="en-US" dirty="0"/>
              <a:t>Wildfires and Watersheds Science: Joining a growing community</a:t>
            </a:r>
          </a:p>
        </p:txBody>
      </p:sp>
      <p:pic>
        <p:nvPicPr>
          <p:cNvPr id="6" name="Content Placeholder 5" descr="Background pattern&#10;&#10;Description automatically generated">
            <a:extLst>
              <a:ext uri="{FF2B5EF4-FFF2-40B4-BE49-F238E27FC236}">
                <a16:creationId xmlns:a16="http://schemas.microsoft.com/office/drawing/2014/main" id="{4B3FA29C-0AF4-4EFE-8CFD-BFF9711EF4D9}"/>
              </a:ext>
            </a:extLst>
          </p:cNvPr>
          <p:cNvPicPr>
            <a:picLocks noGrp="1" noChangeAspect="1"/>
          </p:cNvPicPr>
          <p:nvPr>
            <p:ph sz="quarter" idx="20"/>
          </p:nvPr>
        </p:nvPicPr>
        <p:blipFill>
          <a:blip r:embed="rId3"/>
          <a:stretch>
            <a:fillRect/>
          </a:stretch>
        </p:blipFill>
        <p:spPr>
          <a:xfrm>
            <a:off x="3044686" y="1730933"/>
            <a:ext cx="6435023" cy="4746068"/>
          </a:xfrm>
        </p:spPr>
      </p:pic>
    </p:spTree>
    <p:extLst>
      <p:ext uri="{BB962C8B-B14F-4D97-AF65-F5344CB8AC3E}">
        <p14:creationId xmlns:p14="http://schemas.microsoft.com/office/powerpoint/2010/main" val="2975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7D1664-E6CA-4944-82CD-F61559CAAFE7}"/>
              </a:ext>
            </a:extLst>
          </p:cNvPr>
          <p:cNvSpPr>
            <a:spLocks noGrp="1"/>
          </p:cNvSpPr>
          <p:nvPr>
            <p:ph type="sldNum" sz="quarter" idx="12"/>
          </p:nvPr>
        </p:nvSpPr>
        <p:spPr/>
        <p:txBody>
          <a:bodyPr/>
          <a:lstStyle/>
          <a:p>
            <a:fld id="{FE7A4BB3-E848-5A44-82DF-322201952CD8}" type="slidenum">
              <a:rPr lang="en-US" smtClean="0"/>
              <a:pPr/>
              <a:t>11</a:t>
            </a:fld>
            <a:endParaRPr lang="en-US"/>
          </a:p>
        </p:txBody>
      </p:sp>
      <p:sp>
        <p:nvSpPr>
          <p:cNvPr id="3" name="Title 2">
            <a:extLst>
              <a:ext uri="{FF2B5EF4-FFF2-40B4-BE49-F238E27FC236}">
                <a16:creationId xmlns:a16="http://schemas.microsoft.com/office/drawing/2014/main" id="{7EF785A7-DF0E-4D06-9884-845695C9E976}"/>
              </a:ext>
            </a:extLst>
          </p:cNvPr>
          <p:cNvSpPr>
            <a:spLocks noGrp="1"/>
          </p:cNvSpPr>
          <p:nvPr>
            <p:ph type="title"/>
          </p:nvPr>
        </p:nvSpPr>
        <p:spPr/>
        <p:txBody>
          <a:bodyPr/>
          <a:lstStyle/>
          <a:p>
            <a:r>
              <a:rPr lang="en-US"/>
              <a:t>Wildfires and Watersheds Science: Joining a growing community</a:t>
            </a:r>
          </a:p>
        </p:txBody>
      </p:sp>
      <p:pic>
        <p:nvPicPr>
          <p:cNvPr id="8" name="Picture 7">
            <a:extLst>
              <a:ext uri="{FF2B5EF4-FFF2-40B4-BE49-F238E27FC236}">
                <a16:creationId xmlns:a16="http://schemas.microsoft.com/office/drawing/2014/main" id="{A928E209-F862-460D-B041-E5657F5E55FF}"/>
              </a:ext>
            </a:extLst>
          </p:cNvPr>
          <p:cNvPicPr>
            <a:picLocks noChangeAspect="1"/>
          </p:cNvPicPr>
          <p:nvPr/>
        </p:nvPicPr>
        <p:blipFill>
          <a:blip r:embed="rId2"/>
          <a:stretch>
            <a:fillRect/>
          </a:stretch>
        </p:blipFill>
        <p:spPr>
          <a:xfrm>
            <a:off x="2256707" y="1644135"/>
            <a:ext cx="7203143" cy="4788511"/>
          </a:xfrm>
          <a:prstGeom prst="rect">
            <a:avLst/>
          </a:prstGeom>
        </p:spPr>
      </p:pic>
    </p:spTree>
    <p:extLst>
      <p:ext uri="{BB962C8B-B14F-4D97-AF65-F5344CB8AC3E}">
        <p14:creationId xmlns:p14="http://schemas.microsoft.com/office/powerpoint/2010/main" val="11462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9A411-EFE9-4DB0-9700-B13A1B8E2A43}"/>
              </a:ext>
            </a:extLst>
          </p:cNvPr>
          <p:cNvSpPr>
            <a:spLocks noGrp="1"/>
          </p:cNvSpPr>
          <p:nvPr>
            <p:ph type="sldNum" sz="quarter" idx="12"/>
          </p:nvPr>
        </p:nvSpPr>
        <p:spPr/>
        <p:txBody>
          <a:bodyPr/>
          <a:lstStyle/>
          <a:p>
            <a:fld id="{FE7A4BB3-E848-5A44-82DF-322201952CD8}" type="slidenum">
              <a:rPr lang="en-US" smtClean="0"/>
              <a:pPr/>
              <a:t>12</a:t>
            </a:fld>
            <a:endParaRPr lang="en-US"/>
          </a:p>
        </p:txBody>
      </p:sp>
      <p:pic>
        <p:nvPicPr>
          <p:cNvPr id="5" name="Picture 4">
            <a:extLst>
              <a:ext uri="{FF2B5EF4-FFF2-40B4-BE49-F238E27FC236}">
                <a16:creationId xmlns:a16="http://schemas.microsoft.com/office/drawing/2014/main" id="{4F3319F3-84A5-4BF0-A4BB-9043B3259957}"/>
              </a:ext>
            </a:extLst>
          </p:cNvPr>
          <p:cNvPicPr>
            <a:picLocks noChangeAspect="1"/>
          </p:cNvPicPr>
          <p:nvPr/>
        </p:nvPicPr>
        <p:blipFill>
          <a:blip r:embed="rId2"/>
          <a:stretch>
            <a:fillRect/>
          </a:stretch>
        </p:blipFill>
        <p:spPr>
          <a:xfrm>
            <a:off x="2256707" y="1348070"/>
            <a:ext cx="9058425" cy="5303980"/>
          </a:xfrm>
          <a:prstGeom prst="rect">
            <a:avLst/>
          </a:prstGeom>
        </p:spPr>
      </p:pic>
      <p:sp>
        <p:nvSpPr>
          <p:cNvPr id="7" name="Title 2">
            <a:extLst>
              <a:ext uri="{FF2B5EF4-FFF2-40B4-BE49-F238E27FC236}">
                <a16:creationId xmlns:a16="http://schemas.microsoft.com/office/drawing/2014/main" id="{2D9E1BB6-1048-4404-9883-CD3DA300577A}"/>
              </a:ext>
            </a:extLst>
          </p:cNvPr>
          <p:cNvSpPr txBox="1">
            <a:spLocks/>
          </p:cNvSpPr>
          <p:nvPr/>
        </p:nvSpPr>
        <p:spPr>
          <a:xfrm>
            <a:off x="2794000" y="290993"/>
            <a:ext cx="9144000" cy="1092483"/>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3000"/>
              <a:t>Wildfires and Watersheds Science: Joining a growing community</a:t>
            </a:r>
          </a:p>
        </p:txBody>
      </p:sp>
    </p:spTree>
    <p:extLst>
      <p:ext uri="{BB962C8B-B14F-4D97-AF65-F5344CB8AC3E}">
        <p14:creationId xmlns:p14="http://schemas.microsoft.com/office/powerpoint/2010/main" val="41677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D54E29-41F5-45A9-ABD8-89EC5CFEF429}"/>
              </a:ext>
            </a:extLst>
          </p:cNvPr>
          <p:cNvSpPr>
            <a:spLocks noGrp="1"/>
          </p:cNvSpPr>
          <p:nvPr>
            <p:ph type="sldNum" sz="quarter" idx="12"/>
          </p:nvPr>
        </p:nvSpPr>
        <p:spPr/>
        <p:txBody>
          <a:bodyPr/>
          <a:lstStyle/>
          <a:p>
            <a:fld id="{FE7A4BB3-E848-5A44-82DF-322201952CD8}" type="slidenum">
              <a:rPr lang="en-US" smtClean="0"/>
              <a:pPr/>
              <a:t>13</a:t>
            </a:fld>
            <a:endParaRPr lang="en-US"/>
          </a:p>
        </p:txBody>
      </p:sp>
      <p:sp>
        <p:nvSpPr>
          <p:cNvPr id="3" name="Title 2">
            <a:extLst>
              <a:ext uri="{FF2B5EF4-FFF2-40B4-BE49-F238E27FC236}">
                <a16:creationId xmlns:a16="http://schemas.microsoft.com/office/drawing/2014/main" id="{096B9A9D-44CA-47E1-8465-DEAE248DC32A}"/>
              </a:ext>
            </a:extLst>
          </p:cNvPr>
          <p:cNvSpPr>
            <a:spLocks noGrp="1"/>
          </p:cNvSpPr>
          <p:nvPr>
            <p:ph type="title"/>
          </p:nvPr>
        </p:nvSpPr>
        <p:spPr/>
        <p:txBody>
          <a:bodyPr/>
          <a:lstStyle/>
          <a:p>
            <a:r>
              <a:rPr lang="en-US" dirty="0"/>
              <a:t>Wildfires and Watersheds Science: Content and Context</a:t>
            </a:r>
          </a:p>
        </p:txBody>
      </p:sp>
      <p:pic>
        <p:nvPicPr>
          <p:cNvPr id="9" name="Picture 8" descr="A picture containing map&#10;&#10;Description automatically generated">
            <a:extLst>
              <a:ext uri="{FF2B5EF4-FFF2-40B4-BE49-F238E27FC236}">
                <a16:creationId xmlns:a16="http://schemas.microsoft.com/office/drawing/2014/main" id="{67AA008D-F0DD-46B0-BFBD-3137197C05EB}"/>
              </a:ext>
            </a:extLst>
          </p:cNvPr>
          <p:cNvPicPr>
            <a:picLocks noChangeAspect="1"/>
          </p:cNvPicPr>
          <p:nvPr/>
        </p:nvPicPr>
        <p:blipFill>
          <a:blip r:embed="rId2"/>
          <a:stretch>
            <a:fillRect/>
          </a:stretch>
        </p:blipFill>
        <p:spPr>
          <a:xfrm>
            <a:off x="2084103" y="1172967"/>
            <a:ext cx="9060961" cy="5304033"/>
          </a:xfrm>
          <a:prstGeom prst="rect">
            <a:avLst/>
          </a:prstGeom>
        </p:spPr>
      </p:pic>
    </p:spTree>
    <p:extLst>
      <p:ext uri="{BB962C8B-B14F-4D97-AF65-F5344CB8AC3E}">
        <p14:creationId xmlns:p14="http://schemas.microsoft.com/office/powerpoint/2010/main" val="52811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D54E29-41F5-45A9-ABD8-89EC5CFEF429}"/>
              </a:ext>
            </a:extLst>
          </p:cNvPr>
          <p:cNvSpPr>
            <a:spLocks noGrp="1"/>
          </p:cNvSpPr>
          <p:nvPr>
            <p:ph type="sldNum" sz="quarter" idx="12"/>
          </p:nvPr>
        </p:nvSpPr>
        <p:spPr/>
        <p:txBody>
          <a:bodyPr/>
          <a:lstStyle/>
          <a:p>
            <a:fld id="{FE7A4BB3-E848-5A44-82DF-322201952CD8}" type="slidenum">
              <a:rPr lang="en-US" smtClean="0"/>
              <a:pPr/>
              <a:t>14</a:t>
            </a:fld>
            <a:endParaRPr lang="en-US"/>
          </a:p>
        </p:txBody>
      </p:sp>
      <p:sp>
        <p:nvSpPr>
          <p:cNvPr id="3" name="Title 2">
            <a:extLst>
              <a:ext uri="{FF2B5EF4-FFF2-40B4-BE49-F238E27FC236}">
                <a16:creationId xmlns:a16="http://schemas.microsoft.com/office/drawing/2014/main" id="{096B9A9D-44CA-47E1-8465-DEAE248DC32A}"/>
              </a:ext>
            </a:extLst>
          </p:cNvPr>
          <p:cNvSpPr>
            <a:spLocks noGrp="1"/>
          </p:cNvSpPr>
          <p:nvPr>
            <p:ph type="title"/>
          </p:nvPr>
        </p:nvSpPr>
        <p:spPr/>
        <p:txBody>
          <a:bodyPr/>
          <a:lstStyle/>
          <a:p>
            <a:r>
              <a:rPr lang="en-US"/>
              <a:t>Wildfires and Watersheds Science: Content and Context</a:t>
            </a:r>
          </a:p>
        </p:txBody>
      </p:sp>
      <p:pic>
        <p:nvPicPr>
          <p:cNvPr id="9" name="Picture 8" descr="Map&#10;&#10;Description automatically generated">
            <a:extLst>
              <a:ext uri="{FF2B5EF4-FFF2-40B4-BE49-F238E27FC236}">
                <a16:creationId xmlns:a16="http://schemas.microsoft.com/office/drawing/2014/main" id="{02208681-406F-4948-9BF8-78A299A5F4A5}"/>
              </a:ext>
            </a:extLst>
          </p:cNvPr>
          <p:cNvPicPr>
            <a:picLocks noChangeAspect="1"/>
          </p:cNvPicPr>
          <p:nvPr/>
        </p:nvPicPr>
        <p:blipFill rotWithShape="1">
          <a:blip r:embed="rId2"/>
          <a:srcRect t="4106" b="3087"/>
          <a:stretch/>
        </p:blipFill>
        <p:spPr>
          <a:xfrm>
            <a:off x="1408486" y="1363467"/>
            <a:ext cx="10146244" cy="5304033"/>
          </a:xfrm>
          <a:prstGeom prst="rect">
            <a:avLst/>
          </a:prstGeom>
        </p:spPr>
      </p:pic>
    </p:spTree>
    <p:extLst>
      <p:ext uri="{BB962C8B-B14F-4D97-AF65-F5344CB8AC3E}">
        <p14:creationId xmlns:p14="http://schemas.microsoft.com/office/powerpoint/2010/main" val="405736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7E4ECDE-2985-8664-D685-4B3CE7C2EDAC}"/>
              </a:ext>
            </a:extLst>
          </p:cNvPr>
          <p:cNvPicPr>
            <a:picLocks noChangeAspect="1"/>
          </p:cNvPicPr>
          <p:nvPr/>
        </p:nvPicPr>
        <p:blipFill>
          <a:blip r:embed="rId3"/>
          <a:stretch>
            <a:fillRect/>
          </a:stretch>
        </p:blipFill>
        <p:spPr>
          <a:xfrm>
            <a:off x="39920" y="1803400"/>
            <a:ext cx="11657165" cy="4013200"/>
          </a:xfrm>
          <a:prstGeom prst="rect">
            <a:avLst/>
          </a:prstGeom>
        </p:spPr>
      </p:pic>
    </p:spTree>
    <p:extLst>
      <p:ext uri="{BB962C8B-B14F-4D97-AF65-F5344CB8AC3E}">
        <p14:creationId xmlns:p14="http://schemas.microsoft.com/office/powerpoint/2010/main" val="1611876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A38D14-43E8-2EA0-9A4D-3D8426561582}"/>
              </a:ext>
            </a:extLst>
          </p:cNvPr>
          <p:cNvSpPr>
            <a:spLocks noGrp="1"/>
          </p:cNvSpPr>
          <p:nvPr>
            <p:ph type="sldNum" sz="quarter" idx="12"/>
          </p:nvPr>
        </p:nvSpPr>
        <p:spPr>
          <a:xfrm>
            <a:off x="11719641" y="6467391"/>
            <a:ext cx="377686" cy="381000"/>
          </a:xfrm>
        </p:spPr>
        <p:txBody>
          <a:bodyPr/>
          <a:lstStyle/>
          <a:p>
            <a:fld id="{FE7A4BB3-E848-5A44-82DF-322201952CD8}" type="slidenum">
              <a:rPr lang="en-US" smtClean="0"/>
              <a:pPr/>
              <a:t>16</a:t>
            </a:fld>
            <a:endParaRPr lang="en-US"/>
          </a:p>
        </p:txBody>
      </p:sp>
      <p:sp>
        <p:nvSpPr>
          <p:cNvPr id="3" name="Title 2">
            <a:extLst>
              <a:ext uri="{FF2B5EF4-FFF2-40B4-BE49-F238E27FC236}">
                <a16:creationId xmlns:a16="http://schemas.microsoft.com/office/drawing/2014/main" id="{A64A28FA-D6D1-1F33-02A6-B81C3ACB480A}"/>
              </a:ext>
            </a:extLst>
          </p:cNvPr>
          <p:cNvSpPr>
            <a:spLocks noGrp="1"/>
          </p:cNvSpPr>
          <p:nvPr>
            <p:ph type="title"/>
          </p:nvPr>
        </p:nvSpPr>
        <p:spPr>
          <a:xfrm>
            <a:off x="2430163" y="200109"/>
            <a:ext cx="9144000" cy="1092483"/>
          </a:xfrm>
        </p:spPr>
        <p:txBody>
          <a:bodyPr vert="horz" lIns="0" tIns="38100" rIns="76200" bIns="38100" rtlCol="0" anchor="ctr">
            <a:normAutofit/>
          </a:bodyPr>
          <a:lstStyle/>
          <a:p>
            <a:r>
              <a:rPr lang="en-US">
                <a:latin typeface="Arial"/>
                <a:cs typeface="Arial"/>
              </a:rPr>
              <a:t>Building a community interested in wildfires &amp; watershed function  </a:t>
            </a:r>
            <a:endParaRPr lang="en-US"/>
          </a:p>
        </p:txBody>
      </p:sp>
      <p:pic>
        <p:nvPicPr>
          <p:cNvPr id="9" name="Picture 8">
            <a:extLst>
              <a:ext uri="{FF2B5EF4-FFF2-40B4-BE49-F238E27FC236}">
                <a16:creationId xmlns:a16="http://schemas.microsoft.com/office/drawing/2014/main" id="{85E24052-ED03-454D-89BC-3340176E8AA2}"/>
              </a:ext>
            </a:extLst>
          </p:cNvPr>
          <p:cNvPicPr>
            <a:picLocks noChangeAspect="1"/>
          </p:cNvPicPr>
          <p:nvPr/>
        </p:nvPicPr>
        <p:blipFill rotWithShape="1">
          <a:blip r:embed="rId2"/>
          <a:srcRect t="4354" r="10219" b="7057"/>
          <a:stretch/>
        </p:blipFill>
        <p:spPr>
          <a:xfrm>
            <a:off x="2069758" y="1382634"/>
            <a:ext cx="9504405" cy="5275258"/>
          </a:xfrm>
          <a:prstGeom prst="rect">
            <a:avLst/>
          </a:prstGeom>
        </p:spPr>
      </p:pic>
    </p:spTree>
    <p:extLst>
      <p:ext uri="{BB962C8B-B14F-4D97-AF65-F5344CB8AC3E}">
        <p14:creationId xmlns:p14="http://schemas.microsoft.com/office/powerpoint/2010/main" val="138497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F9ABB-4177-42B0-9A97-5DEBDA3713A4}"/>
              </a:ext>
            </a:extLst>
          </p:cNvPr>
          <p:cNvSpPr>
            <a:spLocks noGrp="1"/>
          </p:cNvSpPr>
          <p:nvPr>
            <p:ph type="sldNum" sz="quarter" idx="12"/>
          </p:nvPr>
        </p:nvSpPr>
        <p:spPr/>
        <p:txBody>
          <a:bodyPr/>
          <a:lstStyle/>
          <a:p>
            <a:fld id="{FE7A4BB3-E848-5A44-82DF-322201952CD8}" type="slidenum">
              <a:rPr lang="en-US" smtClean="0"/>
              <a:pPr/>
              <a:t>17</a:t>
            </a:fld>
            <a:endParaRPr lang="en-US"/>
          </a:p>
        </p:txBody>
      </p:sp>
      <p:sp>
        <p:nvSpPr>
          <p:cNvPr id="3" name="Title 2">
            <a:extLst>
              <a:ext uri="{FF2B5EF4-FFF2-40B4-BE49-F238E27FC236}">
                <a16:creationId xmlns:a16="http://schemas.microsoft.com/office/drawing/2014/main" id="{0FFA4C2A-40E2-4473-92CF-45D3F6896A9C}"/>
              </a:ext>
            </a:extLst>
          </p:cNvPr>
          <p:cNvSpPr>
            <a:spLocks noGrp="1"/>
          </p:cNvSpPr>
          <p:nvPr>
            <p:ph type="title"/>
          </p:nvPr>
        </p:nvSpPr>
        <p:spPr/>
        <p:txBody>
          <a:bodyPr/>
          <a:lstStyle/>
          <a:p>
            <a:r>
              <a:rPr lang="en-US">
                <a:latin typeface="Arial"/>
                <a:cs typeface="Arial"/>
              </a:rPr>
              <a:t>Building a community interested in wildfires &amp; watershed function  </a:t>
            </a:r>
            <a:endParaRPr lang="en-US"/>
          </a:p>
        </p:txBody>
      </p:sp>
      <p:pic>
        <p:nvPicPr>
          <p:cNvPr id="7" name="Picture 6">
            <a:extLst>
              <a:ext uri="{FF2B5EF4-FFF2-40B4-BE49-F238E27FC236}">
                <a16:creationId xmlns:a16="http://schemas.microsoft.com/office/drawing/2014/main" id="{CB656FC2-9313-4078-A09E-8169F0767E45}"/>
              </a:ext>
            </a:extLst>
          </p:cNvPr>
          <p:cNvPicPr>
            <a:picLocks noChangeAspect="1"/>
          </p:cNvPicPr>
          <p:nvPr/>
        </p:nvPicPr>
        <p:blipFill rotWithShape="1">
          <a:blip r:embed="rId3"/>
          <a:srcRect l="128" t="19834" r="49155" b="57172"/>
          <a:stretch/>
        </p:blipFill>
        <p:spPr>
          <a:xfrm>
            <a:off x="2667000" y="4433749"/>
            <a:ext cx="8620678" cy="2198473"/>
          </a:xfrm>
          <a:prstGeom prst="rect">
            <a:avLst/>
          </a:prstGeom>
        </p:spPr>
      </p:pic>
      <p:pic>
        <p:nvPicPr>
          <p:cNvPr id="9" name="Picture 8">
            <a:extLst>
              <a:ext uri="{FF2B5EF4-FFF2-40B4-BE49-F238E27FC236}">
                <a16:creationId xmlns:a16="http://schemas.microsoft.com/office/drawing/2014/main" id="{EC6A9832-9203-44B7-9160-05BA88201751}"/>
              </a:ext>
            </a:extLst>
          </p:cNvPr>
          <p:cNvPicPr>
            <a:picLocks noChangeAspect="1"/>
          </p:cNvPicPr>
          <p:nvPr/>
        </p:nvPicPr>
        <p:blipFill rotWithShape="1">
          <a:blip r:embed="rId4"/>
          <a:srcRect t="14414" r="3126" b="33033"/>
          <a:stretch/>
        </p:blipFill>
        <p:spPr>
          <a:xfrm>
            <a:off x="2698812" y="1374683"/>
            <a:ext cx="8557054" cy="2611133"/>
          </a:xfrm>
          <a:prstGeom prst="rect">
            <a:avLst/>
          </a:prstGeom>
        </p:spPr>
      </p:pic>
    </p:spTree>
    <p:extLst>
      <p:ext uri="{BB962C8B-B14F-4D97-AF65-F5344CB8AC3E}">
        <p14:creationId xmlns:p14="http://schemas.microsoft.com/office/powerpoint/2010/main" val="60326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875F-62DF-D070-00A8-559EC7325E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A8A48-7848-82E3-FC6A-2E0D537CEC54}"/>
              </a:ext>
            </a:extLst>
          </p:cNvPr>
          <p:cNvSpPr>
            <a:spLocks noGrp="1"/>
          </p:cNvSpPr>
          <p:nvPr>
            <p:ph sz="quarter" idx="20"/>
          </p:nvPr>
        </p:nvSpPr>
        <p:spPr/>
        <p:txBody>
          <a:bodyPr/>
          <a:lstStyle/>
          <a:p>
            <a:endParaRPr lang="en-US"/>
          </a:p>
        </p:txBody>
      </p:sp>
    </p:spTree>
    <p:extLst>
      <p:ext uri="{BB962C8B-B14F-4D97-AF65-F5344CB8AC3E}">
        <p14:creationId xmlns:p14="http://schemas.microsoft.com/office/powerpoint/2010/main" val="78417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94EB1-CF6E-911B-C526-3609CF58F4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F62B23-0F6B-BEF3-15AF-7F7E53A0C57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5181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qua image of the Oregon wildfires on Sep. 9, 2020.">
            <a:extLst>
              <a:ext uri="{FF2B5EF4-FFF2-40B4-BE49-F238E27FC236}">
                <a16:creationId xmlns:a16="http://schemas.microsoft.com/office/drawing/2014/main" id="{27CCEF75-2B24-966A-31CA-8886B5CC4D1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5753" r="2" b="2"/>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BB6DFB06-BCF3-3E34-8F5A-205767491F98}"/>
              </a:ext>
            </a:extLst>
          </p:cNvPr>
          <p:cNvSpPr/>
          <p:nvPr/>
        </p:nvSpPr>
        <p:spPr>
          <a:xfrm>
            <a:off x="4613727" y="8467"/>
            <a:ext cx="1098885" cy="6849533"/>
          </a:xfrm>
          <a:custGeom>
            <a:avLst/>
            <a:gdLst>
              <a:gd name="connsiteX0" fmla="*/ 1058869 w 1128448"/>
              <a:gd name="connsiteY0" fmla="*/ 0 h 6849533"/>
              <a:gd name="connsiteX1" fmla="*/ 1033469 w 1128448"/>
              <a:gd name="connsiteY1" fmla="*/ 127000 h 6849533"/>
              <a:gd name="connsiteX2" fmla="*/ 1126603 w 1128448"/>
              <a:gd name="connsiteY2" fmla="*/ 228600 h 6849533"/>
              <a:gd name="connsiteX3" fmla="*/ 1092736 w 1128448"/>
              <a:gd name="connsiteY3" fmla="*/ 423333 h 6849533"/>
              <a:gd name="connsiteX4" fmla="*/ 1058869 w 1128448"/>
              <a:gd name="connsiteY4" fmla="*/ 567266 h 6849533"/>
              <a:gd name="connsiteX5" fmla="*/ 1084269 w 1128448"/>
              <a:gd name="connsiteY5" fmla="*/ 685800 h 6849533"/>
              <a:gd name="connsiteX6" fmla="*/ 1109669 w 1128448"/>
              <a:gd name="connsiteY6" fmla="*/ 778933 h 6849533"/>
              <a:gd name="connsiteX7" fmla="*/ 1016536 w 1128448"/>
              <a:gd name="connsiteY7" fmla="*/ 880533 h 6849533"/>
              <a:gd name="connsiteX8" fmla="*/ 1067336 w 1128448"/>
              <a:gd name="connsiteY8" fmla="*/ 956733 h 6849533"/>
              <a:gd name="connsiteX9" fmla="*/ 1050403 w 1128448"/>
              <a:gd name="connsiteY9" fmla="*/ 1168400 h 6849533"/>
              <a:gd name="connsiteX10" fmla="*/ 999603 w 1128448"/>
              <a:gd name="connsiteY10" fmla="*/ 1363133 h 6849533"/>
              <a:gd name="connsiteX11" fmla="*/ 965736 w 1128448"/>
              <a:gd name="connsiteY11" fmla="*/ 1642533 h 6849533"/>
              <a:gd name="connsiteX12" fmla="*/ 889536 w 1128448"/>
              <a:gd name="connsiteY12" fmla="*/ 1820333 h 6849533"/>
              <a:gd name="connsiteX13" fmla="*/ 923403 w 1128448"/>
              <a:gd name="connsiteY13" fmla="*/ 2023533 h 6849533"/>
              <a:gd name="connsiteX14" fmla="*/ 855669 w 1128448"/>
              <a:gd name="connsiteY14" fmla="*/ 2396066 h 6849533"/>
              <a:gd name="connsiteX15" fmla="*/ 796403 w 1128448"/>
              <a:gd name="connsiteY15" fmla="*/ 2726266 h 6849533"/>
              <a:gd name="connsiteX16" fmla="*/ 796403 w 1128448"/>
              <a:gd name="connsiteY16" fmla="*/ 2988733 h 6849533"/>
              <a:gd name="connsiteX17" fmla="*/ 728669 w 1128448"/>
              <a:gd name="connsiteY17" fmla="*/ 3352800 h 6849533"/>
              <a:gd name="connsiteX18" fmla="*/ 669403 w 1128448"/>
              <a:gd name="connsiteY18" fmla="*/ 3759200 h 6849533"/>
              <a:gd name="connsiteX19" fmla="*/ 449269 w 1128448"/>
              <a:gd name="connsiteY19" fmla="*/ 4343400 h 6849533"/>
              <a:gd name="connsiteX20" fmla="*/ 288403 w 1128448"/>
              <a:gd name="connsiteY20" fmla="*/ 4546600 h 6849533"/>
              <a:gd name="connsiteX21" fmla="*/ 263003 w 1128448"/>
              <a:gd name="connsiteY21" fmla="*/ 4817533 h 6849533"/>
              <a:gd name="connsiteX22" fmla="*/ 203736 w 1128448"/>
              <a:gd name="connsiteY22" fmla="*/ 4986866 h 6849533"/>
              <a:gd name="connsiteX23" fmla="*/ 51336 w 1128448"/>
              <a:gd name="connsiteY23" fmla="*/ 5342466 h 6849533"/>
              <a:gd name="connsiteX24" fmla="*/ 536 w 1128448"/>
              <a:gd name="connsiteY24" fmla="*/ 5359400 h 6849533"/>
              <a:gd name="connsiteX25" fmla="*/ 76736 w 1128448"/>
              <a:gd name="connsiteY25" fmla="*/ 5537200 h 6849533"/>
              <a:gd name="connsiteX26" fmla="*/ 246069 w 1128448"/>
              <a:gd name="connsiteY26" fmla="*/ 5723466 h 6849533"/>
              <a:gd name="connsiteX27" fmla="*/ 296869 w 1128448"/>
              <a:gd name="connsiteY27" fmla="*/ 5884333 h 6849533"/>
              <a:gd name="connsiteX28" fmla="*/ 254536 w 1128448"/>
              <a:gd name="connsiteY28" fmla="*/ 6011333 h 6849533"/>
              <a:gd name="connsiteX29" fmla="*/ 237603 w 1128448"/>
              <a:gd name="connsiteY29" fmla="*/ 6366933 h 6849533"/>
              <a:gd name="connsiteX30" fmla="*/ 364603 w 1128448"/>
              <a:gd name="connsiteY30" fmla="*/ 6637866 h 6849533"/>
              <a:gd name="connsiteX31" fmla="*/ 584736 w 1128448"/>
              <a:gd name="connsiteY31" fmla="*/ 6849533 h 6849533"/>
              <a:gd name="connsiteX0" fmla="*/ 1029306 w 1098885"/>
              <a:gd name="connsiteY0" fmla="*/ 0 h 6849533"/>
              <a:gd name="connsiteX1" fmla="*/ 1003906 w 1098885"/>
              <a:gd name="connsiteY1" fmla="*/ 127000 h 6849533"/>
              <a:gd name="connsiteX2" fmla="*/ 1097040 w 1098885"/>
              <a:gd name="connsiteY2" fmla="*/ 228600 h 6849533"/>
              <a:gd name="connsiteX3" fmla="*/ 1063173 w 1098885"/>
              <a:gd name="connsiteY3" fmla="*/ 423333 h 6849533"/>
              <a:gd name="connsiteX4" fmla="*/ 1029306 w 1098885"/>
              <a:gd name="connsiteY4" fmla="*/ 567266 h 6849533"/>
              <a:gd name="connsiteX5" fmla="*/ 1054706 w 1098885"/>
              <a:gd name="connsiteY5" fmla="*/ 685800 h 6849533"/>
              <a:gd name="connsiteX6" fmla="*/ 1080106 w 1098885"/>
              <a:gd name="connsiteY6" fmla="*/ 778933 h 6849533"/>
              <a:gd name="connsiteX7" fmla="*/ 986973 w 1098885"/>
              <a:gd name="connsiteY7" fmla="*/ 880533 h 6849533"/>
              <a:gd name="connsiteX8" fmla="*/ 1037773 w 1098885"/>
              <a:gd name="connsiteY8" fmla="*/ 956733 h 6849533"/>
              <a:gd name="connsiteX9" fmla="*/ 1020840 w 1098885"/>
              <a:gd name="connsiteY9" fmla="*/ 1168400 h 6849533"/>
              <a:gd name="connsiteX10" fmla="*/ 970040 w 1098885"/>
              <a:gd name="connsiteY10" fmla="*/ 1363133 h 6849533"/>
              <a:gd name="connsiteX11" fmla="*/ 936173 w 1098885"/>
              <a:gd name="connsiteY11" fmla="*/ 1642533 h 6849533"/>
              <a:gd name="connsiteX12" fmla="*/ 859973 w 1098885"/>
              <a:gd name="connsiteY12" fmla="*/ 1820333 h 6849533"/>
              <a:gd name="connsiteX13" fmla="*/ 893840 w 1098885"/>
              <a:gd name="connsiteY13" fmla="*/ 2023533 h 6849533"/>
              <a:gd name="connsiteX14" fmla="*/ 826106 w 1098885"/>
              <a:gd name="connsiteY14" fmla="*/ 2396066 h 6849533"/>
              <a:gd name="connsiteX15" fmla="*/ 766840 w 1098885"/>
              <a:gd name="connsiteY15" fmla="*/ 2726266 h 6849533"/>
              <a:gd name="connsiteX16" fmla="*/ 766840 w 1098885"/>
              <a:gd name="connsiteY16" fmla="*/ 2988733 h 6849533"/>
              <a:gd name="connsiteX17" fmla="*/ 699106 w 1098885"/>
              <a:gd name="connsiteY17" fmla="*/ 3352800 h 6849533"/>
              <a:gd name="connsiteX18" fmla="*/ 639840 w 1098885"/>
              <a:gd name="connsiteY18" fmla="*/ 3759200 h 6849533"/>
              <a:gd name="connsiteX19" fmla="*/ 419706 w 1098885"/>
              <a:gd name="connsiteY19" fmla="*/ 4343400 h 6849533"/>
              <a:gd name="connsiteX20" fmla="*/ 258840 w 1098885"/>
              <a:gd name="connsiteY20" fmla="*/ 4546600 h 6849533"/>
              <a:gd name="connsiteX21" fmla="*/ 233440 w 1098885"/>
              <a:gd name="connsiteY21" fmla="*/ 4817533 h 6849533"/>
              <a:gd name="connsiteX22" fmla="*/ 174173 w 1098885"/>
              <a:gd name="connsiteY22" fmla="*/ 4986866 h 6849533"/>
              <a:gd name="connsiteX23" fmla="*/ 21773 w 1098885"/>
              <a:gd name="connsiteY23" fmla="*/ 5342466 h 6849533"/>
              <a:gd name="connsiteX24" fmla="*/ 3630 w 1098885"/>
              <a:gd name="connsiteY24" fmla="*/ 5424714 h 6849533"/>
              <a:gd name="connsiteX25" fmla="*/ 47173 w 1098885"/>
              <a:gd name="connsiteY25" fmla="*/ 5537200 h 6849533"/>
              <a:gd name="connsiteX26" fmla="*/ 216506 w 1098885"/>
              <a:gd name="connsiteY26" fmla="*/ 5723466 h 6849533"/>
              <a:gd name="connsiteX27" fmla="*/ 267306 w 1098885"/>
              <a:gd name="connsiteY27" fmla="*/ 5884333 h 6849533"/>
              <a:gd name="connsiteX28" fmla="*/ 224973 w 1098885"/>
              <a:gd name="connsiteY28" fmla="*/ 6011333 h 6849533"/>
              <a:gd name="connsiteX29" fmla="*/ 208040 w 1098885"/>
              <a:gd name="connsiteY29" fmla="*/ 6366933 h 6849533"/>
              <a:gd name="connsiteX30" fmla="*/ 335040 w 1098885"/>
              <a:gd name="connsiteY30" fmla="*/ 6637866 h 6849533"/>
              <a:gd name="connsiteX31" fmla="*/ 555173 w 1098885"/>
              <a:gd name="connsiteY31" fmla="*/ 6849533 h 684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98885" h="6849533">
                <a:moveTo>
                  <a:pt x="1029306" y="0"/>
                </a:moveTo>
                <a:cubicBezTo>
                  <a:pt x="1010961" y="44450"/>
                  <a:pt x="992617" y="88900"/>
                  <a:pt x="1003906" y="127000"/>
                </a:cubicBezTo>
                <a:cubicBezTo>
                  <a:pt x="1015195" y="165100"/>
                  <a:pt x="1087162" y="179211"/>
                  <a:pt x="1097040" y="228600"/>
                </a:cubicBezTo>
                <a:cubicBezTo>
                  <a:pt x="1106918" y="277989"/>
                  <a:pt x="1074462" y="366889"/>
                  <a:pt x="1063173" y="423333"/>
                </a:cubicBezTo>
                <a:cubicBezTo>
                  <a:pt x="1051884" y="479777"/>
                  <a:pt x="1030717" y="523522"/>
                  <a:pt x="1029306" y="567266"/>
                </a:cubicBezTo>
                <a:cubicBezTo>
                  <a:pt x="1027895" y="611010"/>
                  <a:pt x="1046239" y="650522"/>
                  <a:pt x="1054706" y="685800"/>
                </a:cubicBezTo>
                <a:cubicBezTo>
                  <a:pt x="1063173" y="721078"/>
                  <a:pt x="1091395" y="746478"/>
                  <a:pt x="1080106" y="778933"/>
                </a:cubicBezTo>
                <a:cubicBezTo>
                  <a:pt x="1068817" y="811389"/>
                  <a:pt x="994028" y="850900"/>
                  <a:pt x="986973" y="880533"/>
                </a:cubicBezTo>
                <a:cubicBezTo>
                  <a:pt x="979918" y="910166"/>
                  <a:pt x="1032129" y="908755"/>
                  <a:pt x="1037773" y="956733"/>
                </a:cubicBezTo>
                <a:cubicBezTo>
                  <a:pt x="1043418" y="1004711"/>
                  <a:pt x="1032129" y="1100667"/>
                  <a:pt x="1020840" y="1168400"/>
                </a:cubicBezTo>
                <a:cubicBezTo>
                  <a:pt x="1009551" y="1236133"/>
                  <a:pt x="984151" y="1284111"/>
                  <a:pt x="970040" y="1363133"/>
                </a:cubicBezTo>
                <a:cubicBezTo>
                  <a:pt x="955929" y="1442155"/>
                  <a:pt x="954517" y="1566333"/>
                  <a:pt x="936173" y="1642533"/>
                </a:cubicBezTo>
                <a:cubicBezTo>
                  <a:pt x="917829" y="1718733"/>
                  <a:pt x="867028" y="1756833"/>
                  <a:pt x="859973" y="1820333"/>
                </a:cubicBezTo>
                <a:cubicBezTo>
                  <a:pt x="852918" y="1883833"/>
                  <a:pt x="899484" y="1927578"/>
                  <a:pt x="893840" y="2023533"/>
                </a:cubicBezTo>
                <a:cubicBezTo>
                  <a:pt x="888195" y="2119489"/>
                  <a:pt x="847273" y="2278944"/>
                  <a:pt x="826106" y="2396066"/>
                </a:cubicBezTo>
                <a:cubicBezTo>
                  <a:pt x="804939" y="2513188"/>
                  <a:pt x="776718" y="2627488"/>
                  <a:pt x="766840" y="2726266"/>
                </a:cubicBezTo>
                <a:cubicBezTo>
                  <a:pt x="756962" y="2825044"/>
                  <a:pt x="778129" y="2884311"/>
                  <a:pt x="766840" y="2988733"/>
                </a:cubicBezTo>
                <a:cubicBezTo>
                  <a:pt x="755551" y="3093155"/>
                  <a:pt x="720273" y="3224389"/>
                  <a:pt x="699106" y="3352800"/>
                </a:cubicBezTo>
                <a:cubicBezTo>
                  <a:pt x="677939" y="3481211"/>
                  <a:pt x="686407" y="3594100"/>
                  <a:pt x="639840" y="3759200"/>
                </a:cubicBezTo>
                <a:cubicBezTo>
                  <a:pt x="593273" y="3924300"/>
                  <a:pt x="483206" y="4212167"/>
                  <a:pt x="419706" y="4343400"/>
                </a:cubicBezTo>
                <a:cubicBezTo>
                  <a:pt x="356206" y="4474633"/>
                  <a:pt x="289884" y="4467578"/>
                  <a:pt x="258840" y="4546600"/>
                </a:cubicBezTo>
                <a:cubicBezTo>
                  <a:pt x="227796" y="4625622"/>
                  <a:pt x="247551" y="4744155"/>
                  <a:pt x="233440" y="4817533"/>
                </a:cubicBezTo>
                <a:cubicBezTo>
                  <a:pt x="219329" y="4890911"/>
                  <a:pt x="209451" y="4899377"/>
                  <a:pt x="174173" y="4986866"/>
                </a:cubicBezTo>
                <a:cubicBezTo>
                  <a:pt x="138895" y="5074355"/>
                  <a:pt x="50197" y="5269491"/>
                  <a:pt x="21773" y="5342466"/>
                </a:cubicBezTo>
                <a:cubicBezTo>
                  <a:pt x="-6651" y="5415441"/>
                  <a:pt x="-603" y="5392258"/>
                  <a:pt x="3630" y="5424714"/>
                </a:cubicBezTo>
                <a:cubicBezTo>
                  <a:pt x="7863" y="5457170"/>
                  <a:pt x="11694" y="5487408"/>
                  <a:pt x="47173" y="5537200"/>
                </a:cubicBezTo>
                <a:cubicBezTo>
                  <a:pt x="82652" y="5586992"/>
                  <a:pt x="179817" y="5665611"/>
                  <a:pt x="216506" y="5723466"/>
                </a:cubicBezTo>
                <a:cubicBezTo>
                  <a:pt x="253195" y="5781321"/>
                  <a:pt x="265895" y="5836355"/>
                  <a:pt x="267306" y="5884333"/>
                </a:cubicBezTo>
                <a:cubicBezTo>
                  <a:pt x="268717" y="5932311"/>
                  <a:pt x="234851" y="5930900"/>
                  <a:pt x="224973" y="6011333"/>
                </a:cubicBezTo>
                <a:cubicBezTo>
                  <a:pt x="215095" y="6091766"/>
                  <a:pt x="189696" y="6262511"/>
                  <a:pt x="208040" y="6366933"/>
                </a:cubicBezTo>
                <a:cubicBezTo>
                  <a:pt x="226384" y="6471355"/>
                  <a:pt x="277184" y="6557433"/>
                  <a:pt x="335040" y="6637866"/>
                </a:cubicBezTo>
                <a:cubicBezTo>
                  <a:pt x="392895" y="6718299"/>
                  <a:pt x="474034" y="6783916"/>
                  <a:pt x="555173" y="6849533"/>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47DCC3B-53BA-860E-68D7-18B66A8F5BF0}"/>
              </a:ext>
            </a:extLst>
          </p:cNvPr>
          <p:cNvSpPr/>
          <p:nvPr/>
        </p:nvSpPr>
        <p:spPr>
          <a:xfrm>
            <a:off x="7803983" y="0"/>
            <a:ext cx="4388017" cy="663211"/>
          </a:xfrm>
          <a:custGeom>
            <a:avLst/>
            <a:gdLst>
              <a:gd name="connsiteX0" fmla="*/ 0 w 4394200"/>
              <a:gd name="connsiteY0" fmla="*/ 0 h 646278"/>
              <a:gd name="connsiteX1" fmla="*/ 93134 w 4394200"/>
              <a:gd name="connsiteY1" fmla="*/ 152400 h 646278"/>
              <a:gd name="connsiteX2" fmla="*/ 101600 w 4394200"/>
              <a:gd name="connsiteY2" fmla="*/ 296334 h 646278"/>
              <a:gd name="connsiteX3" fmla="*/ 135467 w 4394200"/>
              <a:gd name="connsiteY3" fmla="*/ 414867 h 646278"/>
              <a:gd name="connsiteX4" fmla="*/ 254000 w 4394200"/>
              <a:gd name="connsiteY4" fmla="*/ 508000 h 646278"/>
              <a:gd name="connsiteX5" fmla="*/ 635000 w 4394200"/>
              <a:gd name="connsiteY5" fmla="*/ 618067 h 646278"/>
              <a:gd name="connsiteX6" fmla="*/ 1092200 w 4394200"/>
              <a:gd name="connsiteY6" fmla="*/ 643467 h 646278"/>
              <a:gd name="connsiteX7" fmla="*/ 1507067 w 4394200"/>
              <a:gd name="connsiteY7" fmla="*/ 567267 h 646278"/>
              <a:gd name="connsiteX8" fmla="*/ 1981200 w 4394200"/>
              <a:gd name="connsiteY8" fmla="*/ 355600 h 646278"/>
              <a:gd name="connsiteX9" fmla="*/ 2125134 w 4394200"/>
              <a:gd name="connsiteY9" fmla="*/ 414867 h 646278"/>
              <a:gd name="connsiteX10" fmla="*/ 2370667 w 4394200"/>
              <a:gd name="connsiteY10" fmla="*/ 313267 h 646278"/>
              <a:gd name="connsiteX11" fmla="*/ 2599267 w 4394200"/>
              <a:gd name="connsiteY11" fmla="*/ 330200 h 646278"/>
              <a:gd name="connsiteX12" fmla="*/ 2667000 w 4394200"/>
              <a:gd name="connsiteY12" fmla="*/ 381000 h 646278"/>
              <a:gd name="connsiteX13" fmla="*/ 2887134 w 4394200"/>
              <a:gd name="connsiteY13" fmla="*/ 381000 h 646278"/>
              <a:gd name="connsiteX14" fmla="*/ 3107267 w 4394200"/>
              <a:gd name="connsiteY14" fmla="*/ 474134 h 646278"/>
              <a:gd name="connsiteX15" fmla="*/ 3234267 w 4394200"/>
              <a:gd name="connsiteY15" fmla="*/ 550334 h 646278"/>
              <a:gd name="connsiteX16" fmla="*/ 3505200 w 4394200"/>
              <a:gd name="connsiteY16" fmla="*/ 474134 h 646278"/>
              <a:gd name="connsiteX17" fmla="*/ 3886200 w 4394200"/>
              <a:gd name="connsiteY17" fmla="*/ 423334 h 646278"/>
              <a:gd name="connsiteX18" fmla="*/ 4250267 w 4394200"/>
              <a:gd name="connsiteY18" fmla="*/ 296334 h 646278"/>
              <a:gd name="connsiteX19" fmla="*/ 4394200 w 4394200"/>
              <a:gd name="connsiteY19" fmla="*/ 304800 h 64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94200" h="646278">
                <a:moveTo>
                  <a:pt x="0" y="0"/>
                </a:moveTo>
                <a:cubicBezTo>
                  <a:pt x="38100" y="51505"/>
                  <a:pt x="76201" y="103011"/>
                  <a:pt x="93134" y="152400"/>
                </a:cubicBezTo>
                <a:cubicBezTo>
                  <a:pt x="110067" y="201789"/>
                  <a:pt x="94545" y="252590"/>
                  <a:pt x="101600" y="296334"/>
                </a:cubicBezTo>
                <a:cubicBezTo>
                  <a:pt x="108656" y="340079"/>
                  <a:pt x="110067" y="379589"/>
                  <a:pt x="135467" y="414867"/>
                </a:cubicBezTo>
                <a:cubicBezTo>
                  <a:pt x="160867" y="450145"/>
                  <a:pt x="170745" y="474133"/>
                  <a:pt x="254000" y="508000"/>
                </a:cubicBezTo>
                <a:cubicBezTo>
                  <a:pt x="337256" y="541867"/>
                  <a:pt x="495300" y="595489"/>
                  <a:pt x="635000" y="618067"/>
                </a:cubicBezTo>
                <a:cubicBezTo>
                  <a:pt x="774700" y="640645"/>
                  <a:pt x="946856" y="651934"/>
                  <a:pt x="1092200" y="643467"/>
                </a:cubicBezTo>
                <a:cubicBezTo>
                  <a:pt x="1237545" y="635000"/>
                  <a:pt x="1358900" y="615245"/>
                  <a:pt x="1507067" y="567267"/>
                </a:cubicBezTo>
                <a:cubicBezTo>
                  <a:pt x="1655234" y="519289"/>
                  <a:pt x="1878189" y="381000"/>
                  <a:pt x="1981200" y="355600"/>
                </a:cubicBezTo>
                <a:cubicBezTo>
                  <a:pt x="2084211" y="330200"/>
                  <a:pt x="2060223" y="421922"/>
                  <a:pt x="2125134" y="414867"/>
                </a:cubicBezTo>
                <a:cubicBezTo>
                  <a:pt x="2190045" y="407812"/>
                  <a:pt x="2291645" y="327378"/>
                  <a:pt x="2370667" y="313267"/>
                </a:cubicBezTo>
                <a:cubicBezTo>
                  <a:pt x="2449689" y="299156"/>
                  <a:pt x="2549878" y="318911"/>
                  <a:pt x="2599267" y="330200"/>
                </a:cubicBezTo>
                <a:cubicBezTo>
                  <a:pt x="2648656" y="341489"/>
                  <a:pt x="2619022" y="372533"/>
                  <a:pt x="2667000" y="381000"/>
                </a:cubicBezTo>
                <a:cubicBezTo>
                  <a:pt x="2714978" y="389467"/>
                  <a:pt x="2813756" y="365478"/>
                  <a:pt x="2887134" y="381000"/>
                </a:cubicBezTo>
                <a:cubicBezTo>
                  <a:pt x="2960512" y="396522"/>
                  <a:pt x="3049412" y="445912"/>
                  <a:pt x="3107267" y="474134"/>
                </a:cubicBezTo>
                <a:cubicBezTo>
                  <a:pt x="3165123" y="502356"/>
                  <a:pt x="3167945" y="550334"/>
                  <a:pt x="3234267" y="550334"/>
                </a:cubicBezTo>
                <a:cubicBezTo>
                  <a:pt x="3300589" y="550334"/>
                  <a:pt x="3396544" y="495301"/>
                  <a:pt x="3505200" y="474134"/>
                </a:cubicBezTo>
                <a:cubicBezTo>
                  <a:pt x="3613856" y="452967"/>
                  <a:pt x="3762022" y="452967"/>
                  <a:pt x="3886200" y="423334"/>
                </a:cubicBezTo>
                <a:cubicBezTo>
                  <a:pt x="4010378" y="393701"/>
                  <a:pt x="4165601" y="316090"/>
                  <a:pt x="4250267" y="296334"/>
                </a:cubicBezTo>
                <a:cubicBezTo>
                  <a:pt x="4334933" y="276578"/>
                  <a:pt x="4364566" y="290689"/>
                  <a:pt x="4394200" y="304800"/>
                </a:cubicBezTo>
              </a:path>
            </a:pathLst>
          </a:custGeom>
          <a:noFill/>
          <a:ln w="7620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447DE34-844E-2552-7843-02A08415EE96}"/>
              </a:ext>
            </a:extLst>
          </p:cNvPr>
          <p:cNvSpPr/>
          <p:nvPr/>
        </p:nvSpPr>
        <p:spPr>
          <a:xfrm>
            <a:off x="7306728" y="17780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13F833-3FC3-862A-A289-555FC691F68D}"/>
              </a:ext>
            </a:extLst>
          </p:cNvPr>
          <p:cNvSpPr/>
          <p:nvPr/>
        </p:nvSpPr>
        <p:spPr>
          <a:xfrm>
            <a:off x="8144928" y="6604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34986B-5FD8-C917-103B-B6469EFBCD9B}"/>
              </a:ext>
            </a:extLst>
          </p:cNvPr>
          <p:cNvSpPr/>
          <p:nvPr/>
        </p:nvSpPr>
        <p:spPr>
          <a:xfrm>
            <a:off x="5367861" y="22098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C227DC-6A0C-2FE5-6D72-B78893CA08CB}"/>
              </a:ext>
            </a:extLst>
          </p:cNvPr>
          <p:cNvSpPr/>
          <p:nvPr/>
        </p:nvSpPr>
        <p:spPr>
          <a:xfrm>
            <a:off x="7071351" y="32766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F22761F-68AA-EC56-B83E-F5C8C80F0608}"/>
              </a:ext>
            </a:extLst>
          </p:cNvPr>
          <p:cNvSpPr/>
          <p:nvPr/>
        </p:nvSpPr>
        <p:spPr>
          <a:xfrm>
            <a:off x="6895248" y="25908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4B85AEA-2BE2-1EAA-339B-1DF0CC080E8F}"/>
              </a:ext>
            </a:extLst>
          </p:cNvPr>
          <p:cNvSpPr/>
          <p:nvPr/>
        </p:nvSpPr>
        <p:spPr>
          <a:xfrm>
            <a:off x="10304596" y="309372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0D71C2-F198-3A58-7A61-1012A6C7066B}"/>
              </a:ext>
            </a:extLst>
          </p:cNvPr>
          <p:cNvSpPr txBox="1"/>
          <p:nvPr/>
        </p:nvSpPr>
        <p:spPr>
          <a:xfrm>
            <a:off x="7080393" y="2528359"/>
            <a:ext cx="818429" cy="307777"/>
          </a:xfrm>
          <a:prstGeom prst="rect">
            <a:avLst/>
          </a:prstGeom>
          <a:noFill/>
        </p:spPr>
        <p:txBody>
          <a:bodyPr wrap="none" rtlCol="0">
            <a:spAutoFit/>
          </a:bodyPr>
          <a:lstStyle/>
          <a:p>
            <a:r>
              <a:rPr lang="en-US" sz="1400" dirty="0"/>
              <a:t>Corvallis</a:t>
            </a:r>
          </a:p>
        </p:txBody>
      </p:sp>
      <p:sp>
        <p:nvSpPr>
          <p:cNvPr id="16" name="TextBox 15">
            <a:extLst>
              <a:ext uri="{FF2B5EF4-FFF2-40B4-BE49-F238E27FC236}">
                <a16:creationId xmlns:a16="http://schemas.microsoft.com/office/drawing/2014/main" id="{79F9CF9B-57A1-ABF7-3D61-45B8F9ACE42E}"/>
              </a:ext>
            </a:extLst>
          </p:cNvPr>
          <p:cNvSpPr txBox="1"/>
          <p:nvPr/>
        </p:nvSpPr>
        <p:spPr>
          <a:xfrm>
            <a:off x="7486845" y="1715559"/>
            <a:ext cx="638316" cy="307777"/>
          </a:xfrm>
          <a:prstGeom prst="rect">
            <a:avLst/>
          </a:prstGeom>
          <a:noFill/>
        </p:spPr>
        <p:txBody>
          <a:bodyPr wrap="none" rtlCol="0">
            <a:spAutoFit/>
          </a:bodyPr>
          <a:lstStyle/>
          <a:p>
            <a:r>
              <a:rPr lang="en-US" sz="1400" dirty="0"/>
              <a:t>Salem</a:t>
            </a:r>
          </a:p>
        </p:txBody>
      </p:sp>
      <p:sp>
        <p:nvSpPr>
          <p:cNvPr id="17" name="TextBox 16">
            <a:extLst>
              <a:ext uri="{FF2B5EF4-FFF2-40B4-BE49-F238E27FC236}">
                <a16:creationId xmlns:a16="http://schemas.microsoft.com/office/drawing/2014/main" id="{29D12E44-8052-CB45-ACAC-F9491E8D3FC6}"/>
              </a:ext>
            </a:extLst>
          </p:cNvPr>
          <p:cNvSpPr txBox="1"/>
          <p:nvPr/>
        </p:nvSpPr>
        <p:spPr>
          <a:xfrm>
            <a:off x="7187908" y="3214159"/>
            <a:ext cx="727763" cy="307777"/>
          </a:xfrm>
          <a:prstGeom prst="rect">
            <a:avLst/>
          </a:prstGeom>
          <a:noFill/>
        </p:spPr>
        <p:txBody>
          <a:bodyPr wrap="none" rtlCol="0">
            <a:spAutoFit/>
          </a:bodyPr>
          <a:lstStyle/>
          <a:p>
            <a:r>
              <a:rPr lang="en-US" sz="1400" dirty="0"/>
              <a:t>Eugene</a:t>
            </a:r>
          </a:p>
        </p:txBody>
      </p:sp>
      <p:sp>
        <p:nvSpPr>
          <p:cNvPr id="18" name="TextBox 17">
            <a:extLst>
              <a:ext uri="{FF2B5EF4-FFF2-40B4-BE49-F238E27FC236}">
                <a16:creationId xmlns:a16="http://schemas.microsoft.com/office/drawing/2014/main" id="{276D471D-5E81-6829-BF2F-47044D87A7FB}"/>
              </a:ext>
            </a:extLst>
          </p:cNvPr>
          <p:cNvSpPr txBox="1"/>
          <p:nvPr/>
        </p:nvSpPr>
        <p:spPr>
          <a:xfrm>
            <a:off x="5527653" y="2147359"/>
            <a:ext cx="844205" cy="307777"/>
          </a:xfrm>
          <a:prstGeom prst="rect">
            <a:avLst/>
          </a:prstGeom>
          <a:noFill/>
        </p:spPr>
        <p:txBody>
          <a:bodyPr wrap="none" rtlCol="0">
            <a:spAutoFit/>
          </a:bodyPr>
          <a:lstStyle/>
          <a:p>
            <a:r>
              <a:rPr lang="en-US" sz="1400" dirty="0"/>
              <a:t>Newport</a:t>
            </a:r>
          </a:p>
        </p:txBody>
      </p:sp>
      <p:sp>
        <p:nvSpPr>
          <p:cNvPr id="19" name="TextBox 18">
            <a:extLst>
              <a:ext uri="{FF2B5EF4-FFF2-40B4-BE49-F238E27FC236}">
                <a16:creationId xmlns:a16="http://schemas.microsoft.com/office/drawing/2014/main" id="{DC3023C5-FFD4-8461-6832-5C30B2599C36}"/>
              </a:ext>
            </a:extLst>
          </p:cNvPr>
          <p:cNvSpPr txBox="1"/>
          <p:nvPr/>
        </p:nvSpPr>
        <p:spPr>
          <a:xfrm>
            <a:off x="10495531" y="3031279"/>
            <a:ext cx="637380" cy="382191"/>
          </a:xfrm>
          <a:prstGeom prst="roundRect">
            <a:avLst>
              <a:gd name="adj" fmla="val 34072"/>
            </a:avLst>
          </a:prstGeom>
          <a:solidFill>
            <a:srgbClr val="FFFFFF">
              <a:alpha val="50196"/>
            </a:srgbClr>
          </a:solidFill>
        </p:spPr>
        <p:txBody>
          <a:bodyPr wrap="none" rtlCol="0">
            <a:spAutoFit/>
          </a:bodyPr>
          <a:lstStyle/>
          <a:p>
            <a:r>
              <a:rPr lang="en-US" sz="1400" dirty="0"/>
              <a:t>Bend</a:t>
            </a:r>
          </a:p>
        </p:txBody>
      </p:sp>
      <p:sp>
        <p:nvSpPr>
          <p:cNvPr id="20" name="TextBox 19">
            <a:extLst>
              <a:ext uri="{FF2B5EF4-FFF2-40B4-BE49-F238E27FC236}">
                <a16:creationId xmlns:a16="http://schemas.microsoft.com/office/drawing/2014/main" id="{5036EE83-EB5F-4B72-1F32-99E35FC057BC}"/>
              </a:ext>
            </a:extLst>
          </p:cNvPr>
          <p:cNvSpPr txBox="1"/>
          <p:nvPr/>
        </p:nvSpPr>
        <p:spPr>
          <a:xfrm>
            <a:off x="7187908" y="562154"/>
            <a:ext cx="898100" cy="382191"/>
          </a:xfrm>
          <a:prstGeom prst="roundRect">
            <a:avLst>
              <a:gd name="adj" fmla="val 34072"/>
            </a:avLst>
          </a:prstGeom>
          <a:solidFill>
            <a:srgbClr val="FFFFFF">
              <a:alpha val="50196"/>
            </a:srgbClr>
          </a:solidFill>
        </p:spPr>
        <p:txBody>
          <a:bodyPr wrap="none" rtlCol="0">
            <a:spAutoFit/>
          </a:bodyPr>
          <a:lstStyle/>
          <a:p>
            <a:r>
              <a:rPr lang="en-US" sz="1400" dirty="0"/>
              <a:t>Portland</a:t>
            </a:r>
          </a:p>
        </p:txBody>
      </p:sp>
      <p:pic>
        <p:nvPicPr>
          <p:cNvPr id="22" name="Graphic 21" descr="Comment Fire outline">
            <a:extLst>
              <a:ext uri="{FF2B5EF4-FFF2-40B4-BE49-F238E27FC236}">
                <a16:creationId xmlns:a16="http://schemas.microsoft.com/office/drawing/2014/main" id="{D5E6F54A-14E6-91DC-3784-F4E31A44C4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44528" y="2660717"/>
            <a:ext cx="914400" cy="914400"/>
          </a:xfrm>
          <a:prstGeom prst="rect">
            <a:avLst/>
          </a:prstGeom>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AE961731-DA8F-2F31-3173-6A9D650627B7}"/>
              </a:ext>
            </a:extLst>
          </p:cNvPr>
          <p:cNvSpPr txBox="1"/>
          <p:nvPr/>
        </p:nvSpPr>
        <p:spPr>
          <a:xfrm>
            <a:off x="7891326" y="4907042"/>
            <a:ext cx="1189521" cy="382191"/>
          </a:xfrm>
          <a:prstGeom prst="roundRect">
            <a:avLst>
              <a:gd name="adj" fmla="val 34072"/>
            </a:avLst>
          </a:prstGeom>
          <a:solidFill>
            <a:srgbClr val="C00000">
              <a:alpha val="50196"/>
            </a:srgbClr>
          </a:solidFill>
        </p:spPr>
        <p:txBody>
          <a:bodyPr wrap="none" rtlCol="0">
            <a:spAutoFit/>
          </a:bodyPr>
          <a:lstStyle/>
          <a:p>
            <a:r>
              <a:rPr lang="en-US" sz="1400" b="1" dirty="0">
                <a:solidFill>
                  <a:schemeClr val="bg1"/>
                </a:solidFill>
              </a:rPr>
              <a:t>Archie Creek</a:t>
            </a:r>
          </a:p>
        </p:txBody>
      </p:sp>
      <p:pic>
        <p:nvPicPr>
          <p:cNvPr id="24" name="Graphic 23" descr="Comment Fire outline">
            <a:extLst>
              <a:ext uri="{FF2B5EF4-FFF2-40B4-BE49-F238E27FC236}">
                <a16:creationId xmlns:a16="http://schemas.microsoft.com/office/drawing/2014/main" id="{483CF416-E471-7B0F-393E-B265C046E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6284" y="788991"/>
            <a:ext cx="914400" cy="914400"/>
          </a:xfrm>
          <a:prstGeom prst="rect">
            <a:avLst/>
          </a:prstGeom>
          <a:effectLst>
            <a:outerShdw blurRad="50800" dist="38100" dir="2700000" algn="tl" rotWithShape="0">
              <a:prstClr val="black">
                <a:alpha val="40000"/>
              </a:prstClr>
            </a:outerShdw>
          </a:effectLst>
        </p:spPr>
      </p:pic>
      <p:pic>
        <p:nvPicPr>
          <p:cNvPr id="25" name="Graphic 24" descr="Comment Fire outline">
            <a:extLst>
              <a:ext uri="{FF2B5EF4-FFF2-40B4-BE49-F238E27FC236}">
                <a16:creationId xmlns:a16="http://schemas.microsoft.com/office/drawing/2014/main" id="{47B2698D-E87C-1B12-9ECA-9BA4D92D58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33965" y="1503688"/>
            <a:ext cx="914400" cy="914400"/>
          </a:xfrm>
          <a:prstGeom prst="rect">
            <a:avLst/>
          </a:prstGeom>
          <a:effectLst>
            <a:outerShdw blurRad="50800" dist="38100" dir="2700000" algn="tl" rotWithShape="0">
              <a:prstClr val="black">
                <a:alpha val="40000"/>
              </a:prstClr>
            </a:outerShdw>
          </a:effectLst>
        </p:spPr>
      </p:pic>
      <p:sp>
        <p:nvSpPr>
          <p:cNvPr id="26" name="TextBox 25">
            <a:extLst>
              <a:ext uri="{FF2B5EF4-FFF2-40B4-BE49-F238E27FC236}">
                <a16:creationId xmlns:a16="http://schemas.microsoft.com/office/drawing/2014/main" id="{015E2277-9D16-7F09-B996-8F13314C05C9}"/>
              </a:ext>
            </a:extLst>
          </p:cNvPr>
          <p:cNvSpPr txBox="1"/>
          <p:nvPr/>
        </p:nvSpPr>
        <p:spPr>
          <a:xfrm>
            <a:off x="9040598" y="2272048"/>
            <a:ext cx="2279336"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Beachy-Creek &amp; </a:t>
            </a:r>
            <a:r>
              <a:rPr lang="en-US" sz="1400" b="1" dirty="0" err="1">
                <a:solidFill>
                  <a:schemeClr val="bg1"/>
                </a:solidFill>
              </a:rPr>
              <a:t>Lionshead</a:t>
            </a:r>
            <a:endParaRPr lang="en-US" sz="1400" b="1" dirty="0">
              <a:solidFill>
                <a:schemeClr val="bg1"/>
              </a:solidFill>
            </a:endParaRPr>
          </a:p>
        </p:txBody>
      </p:sp>
      <p:sp>
        <p:nvSpPr>
          <p:cNvPr id="28" name="TextBox 27">
            <a:extLst>
              <a:ext uri="{FF2B5EF4-FFF2-40B4-BE49-F238E27FC236}">
                <a16:creationId xmlns:a16="http://schemas.microsoft.com/office/drawing/2014/main" id="{D01CCDF0-562A-49FC-CD1A-AC5F3F186817}"/>
              </a:ext>
            </a:extLst>
          </p:cNvPr>
          <p:cNvSpPr txBox="1"/>
          <p:nvPr/>
        </p:nvSpPr>
        <p:spPr>
          <a:xfrm>
            <a:off x="9298477" y="1413578"/>
            <a:ext cx="1006119"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Riverside</a:t>
            </a:r>
          </a:p>
        </p:txBody>
      </p:sp>
      <p:pic>
        <p:nvPicPr>
          <p:cNvPr id="29" name="Graphic 28" descr="Comment Fire outline">
            <a:extLst>
              <a:ext uri="{FF2B5EF4-FFF2-40B4-BE49-F238E27FC236}">
                <a16:creationId xmlns:a16="http://schemas.microsoft.com/office/drawing/2014/main" id="{23199131-3572-973F-EA59-45D861FFA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5171" y="4244344"/>
            <a:ext cx="914400" cy="91440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82165E45-8B30-E691-7CFC-11A70CADBBFC}"/>
              </a:ext>
            </a:extLst>
          </p:cNvPr>
          <p:cNvSpPr txBox="1"/>
          <p:nvPr/>
        </p:nvSpPr>
        <p:spPr>
          <a:xfrm>
            <a:off x="8857782" y="3398449"/>
            <a:ext cx="1247701"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Holiday Farm</a:t>
            </a:r>
          </a:p>
        </p:txBody>
      </p:sp>
      <p:pic>
        <p:nvPicPr>
          <p:cNvPr id="3074" name="Picture 2" descr="Archie Creek Fire along the Umpqua Hwy (OR 138) Photo taken Sept. 12, 2020. INCIWEB/NWCG (National Wildfire Coordinating Group)">
            <a:extLst>
              <a:ext uri="{FF2B5EF4-FFF2-40B4-BE49-F238E27FC236}">
                <a16:creationId xmlns:a16="http://schemas.microsoft.com/office/drawing/2014/main" id="{BEA3C8D7-1884-3280-C9A5-6E5D91709C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2973"/>
          <a:stretch/>
        </p:blipFill>
        <p:spPr bwMode="auto">
          <a:xfrm>
            <a:off x="1858495" y="4804857"/>
            <a:ext cx="2465346" cy="15971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regon fire chief and crew lose homes, station as they battle Holiday Farm  Fire">
            <a:extLst>
              <a:ext uri="{FF2B5EF4-FFF2-40B4-BE49-F238E27FC236}">
                <a16:creationId xmlns:a16="http://schemas.microsoft.com/office/drawing/2014/main" id="{6C162CD3-FFCB-B3C3-3ECB-A0C650D092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6331" y="2879069"/>
            <a:ext cx="2437510" cy="159715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hoto taken on Sept. 10, 2020 shows trailers damaged in the Beachie Creek Fire. KATU photo{&amp;nbsp;}">
            <a:extLst>
              <a:ext uri="{FF2B5EF4-FFF2-40B4-BE49-F238E27FC236}">
                <a16:creationId xmlns:a16="http://schemas.microsoft.com/office/drawing/2014/main" id="{4A5F72EC-9146-2059-F807-92737E78C5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6331" y="1210738"/>
            <a:ext cx="2431970" cy="13681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DD233B2-FF5A-FF08-6F23-E1DFCA2E0244}"/>
              </a:ext>
            </a:extLst>
          </p:cNvPr>
          <p:cNvSpPr txBox="1"/>
          <p:nvPr/>
        </p:nvSpPr>
        <p:spPr>
          <a:xfrm>
            <a:off x="1853124" y="6095914"/>
            <a:ext cx="1124282" cy="307777"/>
          </a:xfrm>
          <a:prstGeom prst="rect">
            <a:avLst/>
          </a:prstGeom>
          <a:noFill/>
        </p:spPr>
        <p:txBody>
          <a:bodyPr wrap="none" rtlCol="0">
            <a:spAutoFit/>
          </a:bodyPr>
          <a:lstStyle/>
          <a:p>
            <a:r>
              <a:rPr lang="en-US" sz="1400" b="1" dirty="0">
                <a:solidFill>
                  <a:schemeClr val="bg1"/>
                </a:solidFill>
              </a:rPr>
              <a:t>Archie Creek</a:t>
            </a:r>
          </a:p>
        </p:txBody>
      </p:sp>
      <p:sp>
        <p:nvSpPr>
          <p:cNvPr id="32" name="TextBox 31">
            <a:extLst>
              <a:ext uri="{FF2B5EF4-FFF2-40B4-BE49-F238E27FC236}">
                <a16:creationId xmlns:a16="http://schemas.microsoft.com/office/drawing/2014/main" id="{A3A7A0EA-40F9-BC6B-FA2E-080DCCE2DF80}"/>
              </a:ext>
            </a:extLst>
          </p:cNvPr>
          <p:cNvSpPr txBox="1"/>
          <p:nvPr/>
        </p:nvSpPr>
        <p:spPr>
          <a:xfrm>
            <a:off x="1832509" y="4192977"/>
            <a:ext cx="1165512" cy="307777"/>
          </a:xfrm>
          <a:prstGeom prst="rect">
            <a:avLst/>
          </a:prstGeom>
          <a:noFill/>
        </p:spPr>
        <p:txBody>
          <a:bodyPr wrap="none" rtlCol="0">
            <a:spAutoFit/>
          </a:bodyPr>
          <a:lstStyle/>
          <a:p>
            <a:r>
              <a:rPr lang="en-US" sz="1400" b="1" dirty="0">
                <a:solidFill>
                  <a:schemeClr val="bg1"/>
                </a:solidFill>
              </a:rPr>
              <a:t>Holiday Farm</a:t>
            </a:r>
          </a:p>
        </p:txBody>
      </p:sp>
      <p:sp>
        <p:nvSpPr>
          <p:cNvPr id="33" name="TextBox 32">
            <a:extLst>
              <a:ext uri="{FF2B5EF4-FFF2-40B4-BE49-F238E27FC236}">
                <a16:creationId xmlns:a16="http://schemas.microsoft.com/office/drawing/2014/main" id="{62916073-D15C-2494-68E1-B1A768713E76}"/>
              </a:ext>
            </a:extLst>
          </p:cNvPr>
          <p:cNvSpPr txBox="1"/>
          <p:nvPr/>
        </p:nvSpPr>
        <p:spPr>
          <a:xfrm>
            <a:off x="1853124" y="2288318"/>
            <a:ext cx="2181559" cy="307777"/>
          </a:xfrm>
          <a:prstGeom prst="rect">
            <a:avLst/>
          </a:prstGeom>
          <a:noFill/>
        </p:spPr>
        <p:txBody>
          <a:bodyPr wrap="none" rtlCol="0">
            <a:spAutoFit/>
          </a:bodyPr>
          <a:lstStyle/>
          <a:p>
            <a:r>
              <a:rPr lang="en-US" sz="1400" b="1" dirty="0">
                <a:solidFill>
                  <a:schemeClr val="bg1"/>
                </a:solidFill>
              </a:rPr>
              <a:t>Beachy Creek &amp; </a:t>
            </a:r>
            <a:r>
              <a:rPr lang="en-US" sz="1400" b="1" dirty="0" err="1">
                <a:solidFill>
                  <a:schemeClr val="bg1"/>
                </a:solidFill>
              </a:rPr>
              <a:t>Lionshead</a:t>
            </a:r>
            <a:endParaRPr lang="en-US" sz="1400" b="1" dirty="0">
              <a:solidFill>
                <a:schemeClr val="bg1"/>
              </a:solidFill>
            </a:endParaRPr>
          </a:p>
        </p:txBody>
      </p:sp>
    </p:spTree>
    <p:extLst>
      <p:ext uri="{BB962C8B-B14F-4D97-AF65-F5344CB8AC3E}">
        <p14:creationId xmlns:p14="http://schemas.microsoft.com/office/powerpoint/2010/main" val="2872105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C524FBDF-BD9C-000D-3DA3-9EB600D682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41400"/>
            <a:ext cx="12162621" cy="5257800"/>
          </a:xfrm>
        </p:spPr>
      </p:pic>
    </p:spTree>
    <p:extLst>
      <p:ext uri="{BB962C8B-B14F-4D97-AF65-F5344CB8AC3E}">
        <p14:creationId xmlns:p14="http://schemas.microsoft.com/office/powerpoint/2010/main" val="149166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4D7537CF-8BC8-DCB1-5838-97366A2823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6" y="861220"/>
            <a:ext cx="12208525" cy="5277644"/>
          </a:xfrm>
        </p:spPr>
      </p:pic>
    </p:spTree>
    <p:extLst>
      <p:ext uri="{BB962C8B-B14F-4D97-AF65-F5344CB8AC3E}">
        <p14:creationId xmlns:p14="http://schemas.microsoft.com/office/powerpoint/2010/main" val="1583712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585797" y="3156634"/>
            <a:ext cx="10806103" cy="1200329"/>
          </a:xfrm>
          <a:prstGeom prst="rect">
            <a:avLst/>
          </a:prstGeom>
          <a:noFill/>
        </p:spPr>
        <p:txBody>
          <a:bodyPr wrap="square" rtlCol="0">
            <a:spAutoFit/>
          </a:bodyPr>
          <a:lstStyle/>
          <a:p>
            <a:r>
              <a:rPr lang="en-US" sz="3600" dirty="0">
                <a:solidFill>
                  <a:schemeClr val="bg1"/>
                </a:solidFill>
              </a:rPr>
              <a:t>If machines are becoming artificially more intelligent, we must become organically wiser. Yet…</a:t>
            </a:r>
          </a:p>
        </p:txBody>
      </p:sp>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Tree>
    <p:extLst>
      <p:ext uri="{BB962C8B-B14F-4D97-AF65-F5344CB8AC3E}">
        <p14:creationId xmlns:p14="http://schemas.microsoft.com/office/powerpoint/2010/main" val="3107222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585797" y="2674034"/>
            <a:ext cx="10806103" cy="2308324"/>
          </a:xfrm>
          <a:prstGeom prst="rect">
            <a:avLst/>
          </a:prstGeom>
          <a:noFill/>
        </p:spPr>
        <p:txBody>
          <a:bodyPr wrap="square" rtlCol="0">
            <a:spAutoFit/>
          </a:bodyPr>
          <a:lstStyle/>
          <a:p>
            <a:r>
              <a:rPr lang="en-US" sz="3600" dirty="0">
                <a:solidFill>
                  <a:schemeClr val="bg1"/>
                </a:solidFill>
              </a:rPr>
              <a:t>How can we more quickly identify emerging research and critical knowledge gaps in [watershed] science, to more effectively direct our efforts toward understanding impacts and prepare for future events?</a:t>
            </a:r>
          </a:p>
        </p:txBody>
      </p:sp>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5" name="Picture 4">
            <a:extLst>
              <a:ext uri="{FF2B5EF4-FFF2-40B4-BE49-F238E27FC236}">
                <a16:creationId xmlns:a16="http://schemas.microsoft.com/office/drawing/2014/main" id="{B4FDFBA7-7E21-0147-E736-0F0A7CD41552}"/>
              </a:ext>
            </a:extLst>
          </p:cNvPr>
          <p:cNvPicPr>
            <a:picLocks noChangeAspect="1"/>
          </p:cNvPicPr>
          <p:nvPr/>
        </p:nvPicPr>
        <p:blipFill>
          <a:blip r:embed="rId3"/>
          <a:stretch>
            <a:fillRect/>
          </a:stretch>
        </p:blipFill>
        <p:spPr>
          <a:xfrm>
            <a:off x="0" y="834694"/>
            <a:ext cx="12192000" cy="5188612"/>
          </a:xfrm>
          <a:prstGeom prst="rect">
            <a:avLst/>
          </a:prstGeom>
        </p:spPr>
      </p:pic>
    </p:spTree>
    <p:extLst>
      <p:ext uri="{BB962C8B-B14F-4D97-AF65-F5344CB8AC3E}">
        <p14:creationId xmlns:p14="http://schemas.microsoft.com/office/powerpoint/2010/main" val="1039875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433397" y="2762934"/>
            <a:ext cx="11325206" cy="2800767"/>
          </a:xfrm>
          <a:prstGeom prst="rect">
            <a:avLst/>
          </a:prstGeom>
          <a:noFill/>
        </p:spPr>
        <p:txBody>
          <a:bodyPr wrap="square" rtlCol="0">
            <a:spAutoFit/>
          </a:bodyPr>
          <a:lstStyle/>
          <a:p>
            <a:r>
              <a:rPr lang="en-US" sz="4400" dirty="0">
                <a:solidFill>
                  <a:schemeClr val="bg1"/>
                </a:solidFill>
              </a:rPr>
              <a:t>“The 2020 Labor Day fires were a wake-up call to many scientists, forest managers, policymakers, and the public….” </a:t>
            </a:r>
          </a:p>
          <a:p>
            <a:r>
              <a:rPr lang="en-US" sz="4400" dirty="0">
                <a:solidFill>
                  <a:schemeClr val="bg1"/>
                </a:solidFill>
              </a:rPr>
              <a:t>– Reilly et al., 2022 </a:t>
            </a:r>
          </a:p>
        </p:txBody>
      </p:sp>
    </p:spTree>
    <p:extLst>
      <p:ext uri="{BB962C8B-B14F-4D97-AF65-F5344CB8AC3E}">
        <p14:creationId xmlns:p14="http://schemas.microsoft.com/office/powerpoint/2010/main" val="3751165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59DB7197-B5A3-F9D8-84BC-12DFC1721A03}"/>
              </a:ext>
            </a:extLst>
          </p:cNvPr>
          <p:cNvPicPr>
            <a:picLocks noChangeAspect="1"/>
          </p:cNvPicPr>
          <p:nvPr/>
        </p:nvPicPr>
        <p:blipFill>
          <a:blip r:embed="rId3"/>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57E20F96-F132-FB66-5F11-DA6D161A1718}"/>
              </a:ext>
            </a:extLst>
          </p:cNvPr>
          <p:cNvSpPr/>
          <p:nvPr/>
        </p:nvSpPr>
        <p:spPr>
          <a:xfrm>
            <a:off x="685800" y="0"/>
            <a:ext cx="5245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 name="Text Placeholder 3">
            <a:extLst>
              <a:ext uri="{FF2B5EF4-FFF2-40B4-BE49-F238E27FC236}">
                <a16:creationId xmlns:a16="http://schemas.microsoft.com/office/drawing/2014/main" id="{C1F448DF-7A12-31A8-1066-7E1ED4661A09}"/>
              </a:ext>
            </a:extLst>
          </p:cNvPr>
          <p:cNvSpPr txBox="1">
            <a:spLocks/>
          </p:cNvSpPr>
          <p:nvPr/>
        </p:nvSpPr>
        <p:spPr>
          <a:xfrm>
            <a:off x="1009830" y="4651878"/>
            <a:ext cx="3810000" cy="228600"/>
          </a:xfrm>
          <a:prstGeom prst="rect">
            <a:avLst/>
          </a:prstGeom>
        </p:spPr>
        <p:txBody>
          <a:bodyPr vert="horz" wrap="none" lIns="0" tIns="0" rIns="0" bIns="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Francisco J. Guerrero</a:t>
            </a:r>
          </a:p>
          <a:p>
            <a:r>
              <a:rPr lang="en-US" sz="2200" dirty="0">
                <a:latin typeface="Arial" panose="020B0604020202020204" pitchFamily="34" charset="0"/>
                <a:cs typeface="Arial" panose="020B0604020202020204" pitchFamily="34" charset="0"/>
              </a:rPr>
              <a:t>Allison Myers-Pigg</a:t>
            </a:r>
          </a:p>
        </p:txBody>
      </p:sp>
      <p:sp>
        <p:nvSpPr>
          <p:cNvPr id="6" name="Date Placeholder 5">
            <a:extLst>
              <a:ext uri="{FF2B5EF4-FFF2-40B4-BE49-F238E27FC236}">
                <a16:creationId xmlns:a16="http://schemas.microsoft.com/office/drawing/2014/main" id="{CD77D3B8-10BC-7055-C915-0A7B095A40BC}"/>
              </a:ext>
            </a:extLst>
          </p:cNvPr>
          <p:cNvSpPr txBox="1">
            <a:spLocks/>
          </p:cNvSpPr>
          <p:nvPr/>
        </p:nvSpPr>
        <p:spPr>
          <a:xfrm>
            <a:off x="867672" y="5321551"/>
            <a:ext cx="274240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June 6, 2023</a:t>
            </a:r>
          </a:p>
        </p:txBody>
      </p:sp>
      <p:pic>
        <p:nvPicPr>
          <p:cNvPr id="7" name="Picture 6" descr="A picture containing text, sky, sign&#10;&#10;Description automatically generated">
            <a:extLst>
              <a:ext uri="{FF2B5EF4-FFF2-40B4-BE49-F238E27FC236}">
                <a16:creationId xmlns:a16="http://schemas.microsoft.com/office/drawing/2014/main" id="{35ACBD44-CADC-62FF-43E2-14DCCF60E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742" y="6210604"/>
            <a:ext cx="1361065" cy="228600"/>
          </a:xfrm>
          <a:prstGeom prst="rect">
            <a:avLst/>
          </a:prstGeom>
        </p:spPr>
      </p:pic>
      <p:pic>
        <p:nvPicPr>
          <p:cNvPr id="8" name="Picture 7" descr="A picture containing text, clock, sign, clipart&#10;&#10;Description automatically generated">
            <a:extLst>
              <a:ext uri="{FF2B5EF4-FFF2-40B4-BE49-F238E27FC236}">
                <a16:creationId xmlns:a16="http://schemas.microsoft.com/office/drawing/2014/main" id="{240B78DC-8EB3-80AB-BF8C-1C4ADD159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7707" y="6114669"/>
            <a:ext cx="1171572" cy="324535"/>
          </a:xfrm>
          <a:prstGeom prst="rect">
            <a:avLst/>
          </a:prstGeom>
        </p:spPr>
      </p:pic>
      <p:pic>
        <p:nvPicPr>
          <p:cNvPr id="9" name="Picture 8" descr="Logo&#10;&#10;Description automatically generated">
            <a:extLst>
              <a:ext uri="{FF2B5EF4-FFF2-40B4-BE49-F238E27FC236}">
                <a16:creationId xmlns:a16="http://schemas.microsoft.com/office/drawing/2014/main" id="{EC7F241B-A6D7-D2D8-3EE0-A8515DC458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542" y="0"/>
            <a:ext cx="1075833" cy="1050454"/>
          </a:xfrm>
          <a:prstGeom prst="rect">
            <a:avLst/>
          </a:prstGeom>
        </p:spPr>
      </p:pic>
      <p:pic>
        <p:nvPicPr>
          <p:cNvPr id="10" name="Picture 9" descr="Text&#10;&#10;Description automatically generated">
            <a:extLst>
              <a:ext uri="{FF2B5EF4-FFF2-40B4-BE49-F238E27FC236}">
                <a16:creationId xmlns:a16="http://schemas.microsoft.com/office/drawing/2014/main" id="{97EAE399-BCB8-2ED9-8E6D-D61AC8C6146A}"/>
              </a:ext>
            </a:extLst>
          </p:cNvPr>
          <p:cNvPicPr>
            <a:picLocks noChangeAspect="1"/>
          </p:cNvPicPr>
          <p:nvPr/>
        </p:nvPicPr>
        <p:blipFill>
          <a:blip r:embed="rId7"/>
          <a:stretch>
            <a:fillRect/>
          </a:stretch>
        </p:blipFill>
        <p:spPr>
          <a:xfrm>
            <a:off x="3648179" y="5979143"/>
            <a:ext cx="2051687" cy="615753"/>
          </a:xfrm>
          <a:prstGeom prst="rect">
            <a:avLst/>
          </a:prstGeom>
        </p:spPr>
      </p:pic>
      <p:sp>
        <p:nvSpPr>
          <p:cNvPr id="13" name="TextBox 12">
            <a:extLst>
              <a:ext uri="{FF2B5EF4-FFF2-40B4-BE49-F238E27FC236}">
                <a16:creationId xmlns:a16="http://schemas.microsoft.com/office/drawing/2014/main" id="{39374F2A-F2CC-3E7E-EA55-A0A76C2E8895}"/>
              </a:ext>
            </a:extLst>
          </p:cNvPr>
          <p:cNvSpPr txBox="1"/>
          <p:nvPr/>
        </p:nvSpPr>
        <p:spPr>
          <a:xfrm>
            <a:off x="831875" y="1686071"/>
            <a:ext cx="5020733" cy="3077766"/>
          </a:xfrm>
          <a:prstGeom prst="rect">
            <a:avLst/>
          </a:prstGeom>
          <a:noFill/>
        </p:spPr>
        <p:txBody>
          <a:bodyPr wrap="none" rtlCol="0">
            <a:spAutoFit/>
          </a:bodyPr>
          <a:lstStyle/>
          <a:p>
            <a:r>
              <a:rPr lang="en-US" sz="4400" b="1" dirty="0">
                <a:solidFill>
                  <a:schemeClr val="accent2">
                    <a:lumMod val="75000"/>
                  </a:schemeClr>
                </a:solidFill>
              </a:rPr>
              <a:t>Burning Questions</a:t>
            </a:r>
          </a:p>
          <a:p>
            <a:endParaRPr lang="en-US" dirty="0"/>
          </a:p>
          <a:p>
            <a:r>
              <a:rPr lang="en-US" sz="3200" dirty="0">
                <a:solidFill>
                  <a:schemeClr val="accent2">
                    <a:lumMod val="75000"/>
                  </a:schemeClr>
                </a:solidFill>
              </a:rPr>
              <a:t>What are the top emerging </a:t>
            </a:r>
          </a:p>
          <a:p>
            <a:r>
              <a:rPr lang="en-US" sz="3200" dirty="0">
                <a:solidFill>
                  <a:schemeClr val="accent2">
                    <a:lumMod val="75000"/>
                  </a:schemeClr>
                </a:solidFill>
              </a:rPr>
              <a:t>research priorities related to </a:t>
            </a:r>
          </a:p>
          <a:p>
            <a:r>
              <a:rPr lang="en-US" sz="3200" dirty="0">
                <a:solidFill>
                  <a:schemeClr val="accent2">
                    <a:lumMod val="75000"/>
                  </a:schemeClr>
                </a:solidFill>
              </a:rPr>
              <a:t>wildfires in watersheds?</a:t>
            </a:r>
          </a:p>
          <a:p>
            <a:endParaRPr lang="en-US" dirty="0"/>
          </a:p>
          <a:p>
            <a:endParaRPr lang="en-US" dirty="0"/>
          </a:p>
        </p:txBody>
      </p:sp>
    </p:spTree>
    <p:extLst>
      <p:ext uri="{BB962C8B-B14F-4D97-AF65-F5344CB8AC3E}">
        <p14:creationId xmlns:p14="http://schemas.microsoft.com/office/powerpoint/2010/main" val="569563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585797" y="2674034"/>
            <a:ext cx="10806103" cy="2308324"/>
          </a:xfrm>
          <a:prstGeom prst="rect">
            <a:avLst/>
          </a:prstGeom>
          <a:noFill/>
        </p:spPr>
        <p:txBody>
          <a:bodyPr wrap="square" rtlCol="0">
            <a:spAutoFit/>
          </a:bodyPr>
          <a:lstStyle/>
          <a:p>
            <a:r>
              <a:rPr lang="en-US" sz="3600" dirty="0">
                <a:solidFill>
                  <a:schemeClr val="bg1"/>
                </a:solidFill>
              </a:rPr>
              <a:t>How can we more quickly identify emerging research and critical knowledge gaps in [watershed] science, to more effectively direct our efforts toward understanding impacts and prepare for future events?</a:t>
            </a:r>
          </a:p>
        </p:txBody>
      </p:sp>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Tree>
    <p:extLst>
      <p:ext uri="{BB962C8B-B14F-4D97-AF65-F5344CB8AC3E}">
        <p14:creationId xmlns:p14="http://schemas.microsoft.com/office/powerpoint/2010/main" val="1679000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E1B8-F727-8F9D-CB8B-62B20A17763B}"/>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FF7B16BD-18C3-93C5-F557-82AC2480EF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085" r="19667"/>
          <a:stretch/>
        </p:blipFill>
        <p:spPr>
          <a:xfrm>
            <a:off x="0" y="1895738"/>
            <a:ext cx="5802631" cy="4351338"/>
          </a:xfrm>
        </p:spPr>
      </p:pic>
      <p:pic>
        <p:nvPicPr>
          <p:cNvPr id="7" name="Picture 6" descr="Text&#10;&#10;Description automatically generated">
            <a:extLst>
              <a:ext uri="{FF2B5EF4-FFF2-40B4-BE49-F238E27FC236}">
                <a16:creationId xmlns:a16="http://schemas.microsoft.com/office/drawing/2014/main" id="{6358EA55-95B0-E829-ED64-4842E829F363}"/>
              </a:ext>
            </a:extLst>
          </p:cNvPr>
          <p:cNvPicPr>
            <a:picLocks noChangeAspect="1"/>
          </p:cNvPicPr>
          <p:nvPr/>
        </p:nvPicPr>
        <p:blipFill rotWithShape="1">
          <a:blip r:embed="rId3">
            <a:extLst>
              <a:ext uri="{28A0092B-C50C-407E-A947-70E740481C1C}">
                <a14:useLocalDpi xmlns:a14="http://schemas.microsoft.com/office/drawing/2010/main" val="0"/>
              </a:ext>
            </a:extLst>
          </a:blip>
          <a:srcRect l="15445" t="6573" r="20042" b="14766"/>
          <a:stretch/>
        </p:blipFill>
        <p:spPr>
          <a:xfrm>
            <a:off x="5817870" y="1895739"/>
            <a:ext cx="6774428" cy="4351338"/>
          </a:xfrm>
          <a:prstGeom prst="rect">
            <a:avLst/>
          </a:prstGeom>
        </p:spPr>
      </p:pic>
    </p:spTree>
    <p:extLst>
      <p:ext uri="{BB962C8B-B14F-4D97-AF65-F5344CB8AC3E}">
        <p14:creationId xmlns:p14="http://schemas.microsoft.com/office/powerpoint/2010/main" val="349122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E5310E-F0BD-A2C7-0B69-B02C71760466}"/>
              </a:ext>
            </a:extLst>
          </p:cNvPr>
          <p:cNvPicPr>
            <a:picLocks noChangeAspect="1"/>
          </p:cNvPicPr>
          <p:nvPr/>
        </p:nvPicPr>
        <p:blipFill>
          <a:blip r:embed="rId2"/>
          <a:stretch>
            <a:fillRect/>
          </a:stretch>
        </p:blipFill>
        <p:spPr>
          <a:xfrm>
            <a:off x="0" y="1"/>
            <a:ext cx="7734300" cy="2327134"/>
          </a:xfrm>
          <a:prstGeom prst="rect">
            <a:avLst/>
          </a:prstGeom>
        </p:spPr>
      </p:pic>
      <p:pic>
        <p:nvPicPr>
          <p:cNvPr id="7" name="Picture 6">
            <a:extLst>
              <a:ext uri="{FF2B5EF4-FFF2-40B4-BE49-F238E27FC236}">
                <a16:creationId xmlns:a16="http://schemas.microsoft.com/office/drawing/2014/main" id="{2A1835A0-D2F5-8E94-CC2A-8A1418EEF5CD}"/>
              </a:ext>
            </a:extLst>
          </p:cNvPr>
          <p:cNvPicPr>
            <a:picLocks noChangeAspect="1"/>
          </p:cNvPicPr>
          <p:nvPr/>
        </p:nvPicPr>
        <p:blipFill rotWithShape="1">
          <a:blip r:embed="rId3"/>
          <a:srcRect l="18297" r="14997" b="12271"/>
          <a:stretch/>
        </p:blipFill>
        <p:spPr>
          <a:xfrm>
            <a:off x="0" y="2507161"/>
            <a:ext cx="7633336" cy="4065089"/>
          </a:xfrm>
          <a:prstGeom prst="rect">
            <a:avLst/>
          </a:prstGeom>
        </p:spPr>
      </p:pic>
      <p:sp>
        <p:nvSpPr>
          <p:cNvPr id="9" name="TextBox 8">
            <a:extLst>
              <a:ext uri="{FF2B5EF4-FFF2-40B4-BE49-F238E27FC236}">
                <a16:creationId xmlns:a16="http://schemas.microsoft.com/office/drawing/2014/main" id="{A7CFAB41-EAA5-CBA3-8DA1-0D1D783EA289}"/>
              </a:ext>
            </a:extLst>
          </p:cNvPr>
          <p:cNvSpPr txBox="1"/>
          <p:nvPr/>
        </p:nvSpPr>
        <p:spPr>
          <a:xfrm>
            <a:off x="7734300" y="2970044"/>
            <a:ext cx="4114800" cy="3139321"/>
          </a:xfrm>
          <a:prstGeom prst="rect">
            <a:avLst/>
          </a:prstGeom>
          <a:noFill/>
        </p:spPr>
        <p:txBody>
          <a:bodyPr wrap="square">
            <a:spAutoFit/>
          </a:bodyPr>
          <a:lstStyle/>
          <a:p>
            <a:r>
              <a:rPr lang="en-US" dirty="0"/>
              <a:t>Fig. 1. Nonparametric Mann-Kendall trend analysis. Red shaded areas show a statistically significant increase (at the 5% level) in the return period level of (A) dry extremes, (B) hot extremes, and (C) concurrent dry AND hot extremes across CONUS over the past 122 years (1896–2017) at the annual scale. Fraction of area in each region and the entire CONUS with significant trends are also shown in the figure.</a:t>
            </a:r>
          </a:p>
        </p:txBody>
      </p:sp>
    </p:spTree>
    <p:extLst>
      <p:ext uri="{BB962C8B-B14F-4D97-AF65-F5344CB8AC3E}">
        <p14:creationId xmlns:p14="http://schemas.microsoft.com/office/powerpoint/2010/main" val="88317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576C7D-535A-C2A7-9F38-2BC1B74DB268}"/>
              </a:ext>
            </a:extLst>
          </p:cNvPr>
          <p:cNvPicPr>
            <a:picLocks noChangeAspect="1"/>
          </p:cNvPicPr>
          <p:nvPr/>
        </p:nvPicPr>
        <p:blipFill rotWithShape="1">
          <a:blip r:embed="rId2"/>
          <a:srcRect t="10248"/>
          <a:stretch/>
        </p:blipFill>
        <p:spPr>
          <a:xfrm>
            <a:off x="0" y="172461"/>
            <a:ext cx="10190400" cy="2911911"/>
          </a:xfrm>
          <a:prstGeom prst="rect">
            <a:avLst/>
          </a:prstGeom>
        </p:spPr>
      </p:pic>
      <p:sp>
        <p:nvSpPr>
          <p:cNvPr id="7" name="TextBox 6">
            <a:extLst>
              <a:ext uri="{FF2B5EF4-FFF2-40B4-BE49-F238E27FC236}">
                <a16:creationId xmlns:a16="http://schemas.microsoft.com/office/drawing/2014/main" id="{7FBD10FF-F079-6D2A-E155-224A1BFD7012}"/>
              </a:ext>
            </a:extLst>
          </p:cNvPr>
          <p:cNvSpPr txBox="1"/>
          <p:nvPr/>
        </p:nvSpPr>
        <p:spPr>
          <a:xfrm>
            <a:off x="428625" y="3429000"/>
            <a:ext cx="10868025" cy="3046988"/>
          </a:xfrm>
          <a:prstGeom prst="rect">
            <a:avLst/>
          </a:prstGeom>
          <a:noFill/>
        </p:spPr>
        <p:txBody>
          <a:bodyPr wrap="square">
            <a:spAutoFit/>
          </a:bodyPr>
          <a:lstStyle/>
          <a:p>
            <a:r>
              <a:rPr lang="en-US" sz="2400" dirty="0">
                <a:solidFill>
                  <a:schemeClr val="tx1">
                    <a:lumMod val="65000"/>
                    <a:lumOff val="35000"/>
                  </a:schemeClr>
                </a:solidFill>
              </a:rPr>
              <a:t>• Approximately 11% of the Oregon Cascades burned during September 7–9, 2020 coincident with strong offshore downslope winds </a:t>
            </a:r>
          </a:p>
          <a:p>
            <a:endParaRPr lang="en-US" sz="2400" dirty="0">
              <a:solidFill>
                <a:schemeClr val="tx1">
                  <a:lumMod val="65000"/>
                  <a:lumOff val="35000"/>
                </a:schemeClr>
              </a:solidFill>
            </a:endParaRPr>
          </a:p>
          <a:p>
            <a:r>
              <a:rPr lang="en-US" sz="2400" b="1" dirty="0">
                <a:solidFill>
                  <a:schemeClr val="tx1">
                    <a:lumMod val="65000"/>
                    <a:lumOff val="35000"/>
                  </a:schemeClr>
                </a:solidFill>
              </a:rPr>
              <a:t>• Unprecedented compound extremes involving fuel aridity and fire meteorology facilitated the extent and spread of fires </a:t>
            </a:r>
          </a:p>
          <a:p>
            <a:endParaRPr lang="en-US" sz="2400" b="1" dirty="0">
              <a:solidFill>
                <a:schemeClr val="tx1">
                  <a:lumMod val="65000"/>
                  <a:lumOff val="35000"/>
                </a:schemeClr>
              </a:solidFill>
            </a:endParaRPr>
          </a:p>
          <a:p>
            <a:r>
              <a:rPr lang="en-US" sz="2400" dirty="0">
                <a:solidFill>
                  <a:schemeClr val="tx1">
                    <a:lumMod val="65000"/>
                    <a:lumOff val="35000"/>
                  </a:schemeClr>
                </a:solidFill>
              </a:rPr>
              <a:t>• Very large fires in western Oregon since 1900 have generally occurred during east wind events at the end of anomalously warm-dry summers</a:t>
            </a:r>
          </a:p>
        </p:txBody>
      </p:sp>
    </p:spTree>
    <p:extLst>
      <p:ext uri="{BB962C8B-B14F-4D97-AF65-F5344CB8AC3E}">
        <p14:creationId xmlns:p14="http://schemas.microsoft.com/office/powerpoint/2010/main" val="37793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8476E3A-3C55-51C5-76D8-B46769650267}"/>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descr="Diagram&#10;&#10;Description automatically generated">
            <a:extLst>
              <a:ext uri="{FF2B5EF4-FFF2-40B4-BE49-F238E27FC236}">
                <a16:creationId xmlns:a16="http://schemas.microsoft.com/office/drawing/2014/main" id="{631BAD15-5A01-DDF7-D42F-2A036DD716BF}"/>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LightScreen gridSize="10"/>
                    </a14:imgEffect>
                    <a14:imgEffect>
                      <a14:saturation sat="66000"/>
                    </a14:imgEffect>
                  </a14:imgLayer>
                </a14:imgProps>
              </a:ext>
            </a:extLst>
          </a:blip>
          <a:srcRect r="50000"/>
          <a:stretch/>
        </p:blipFill>
        <p:spPr>
          <a:xfrm>
            <a:off x="0" y="4110"/>
            <a:ext cx="6096000" cy="6858000"/>
          </a:xfrm>
          <a:prstGeom prst="rect">
            <a:avLst/>
          </a:prstGeom>
        </p:spPr>
      </p:pic>
    </p:spTree>
    <p:extLst>
      <p:ext uri="{BB962C8B-B14F-4D97-AF65-F5344CB8AC3E}">
        <p14:creationId xmlns:p14="http://schemas.microsoft.com/office/powerpoint/2010/main" val="4031972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1785</TotalTime>
  <Words>406</Words>
  <Application>Microsoft Macintosh PowerPoint</Application>
  <PresentationFormat>Widescreen</PresentationFormat>
  <Paragraphs>53</Paragraphs>
  <Slides>23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Wildfires and Watersheds Science: Joining a growing community</vt:lpstr>
      <vt:lpstr>Wildfires and Watersheds Science: Joining a growing community</vt:lpstr>
      <vt:lpstr>PowerPoint Presentation</vt:lpstr>
      <vt:lpstr>Wildfires and Watersheds Science: Content and Context</vt:lpstr>
      <vt:lpstr>Wildfires and Watersheds Science: Content and Context</vt:lpstr>
      <vt:lpstr>PowerPoint Presentation</vt:lpstr>
      <vt:lpstr>Building a community interested in wildfires &amp; watershed function  </vt:lpstr>
      <vt:lpstr>Building a community interested in wildfires &amp; watershed function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Guerrero, Francisco J</dc:creator>
  <cp:lastModifiedBy>Myers-Pigg, Allison N</cp:lastModifiedBy>
  <cp:revision>2</cp:revision>
  <dcterms:created xsi:type="dcterms:W3CDTF">2023-06-03T16:10:57Z</dcterms:created>
  <dcterms:modified xsi:type="dcterms:W3CDTF">2023-06-06T13:21:46Z</dcterms:modified>
</cp:coreProperties>
</file>